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52"/>
  </p:notesMasterIdLst>
  <p:handoutMasterIdLst>
    <p:handoutMasterId r:id="rId53"/>
  </p:handoutMasterIdLst>
  <p:sldIdLst>
    <p:sldId id="317" r:id="rId3"/>
    <p:sldId id="262" r:id="rId4"/>
    <p:sldId id="316" r:id="rId5"/>
    <p:sldId id="294" r:id="rId6"/>
    <p:sldId id="322" r:id="rId7"/>
    <p:sldId id="386" r:id="rId8"/>
    <p:sldId id="323" r:id="rId9"/>
    <p:sldId id="325" r:id="rId10"/>
    <p:sldId id="359" r:id="rId11"/>
    <p:sldId id="340" r:id="rId12"/>
    <p:sldId id="352" r:id="rId13"/>
    <p:sldId id="324" r:id="rId14"/>
    <p:sldId id="370" r:id="rId15"/>
    <p:sldId id="371" r:id="rId16"/>
    <p:sldId id="372" r:id="rId17"/>
    <p:sldId id="347" r:id="rId18"/>
    <p:sldId id="348" r:id="rId19"/>
    <p:sldId id="326" r:id="rId20"/>
    <p:sldId id="349" r:id="rId21"/>
    <p:sldId id="328" r:id="rId22"/>
    <p:sldId id="350" r:id="rId23"/>
    <p:sldId id="330" r:id="rId24"/>
    <p:sldId id="376" r:id="rId25"/>
    <p:sldId id="329" r:id="rId26"/>
    <p:sldId id="331" r:id="rId27"/>
    <p:sldId id="374" r:id="rId28"/>
    <p:sldId id="377" r:id="rId29"/>
    <p:sldId id="375" r:id="rId30"/>
    <p:sldId id="358" r:id="rId31"/>
    <p:sldId id="342" r:id="rId32"/>
    <p:sldId id="343" r:id="rId33"/>
    <p:sldId id="380" r:id="rId34"/>
    <p:sldId id="363" r:id="rId35"/>
    <p:sldId id="381" r:id="rId36"/>
    <p:sldId id="382" r:id="rId37"/>
    <p:sldId id="383" r:id="rId38"/>
    <p:sldId id="384" r:id="rId39"/>
    <p:sldId id="364" r:id="rId40"/>
    <p:sldId id="365" r:id="rId41"/>
    <p:sldId id="367" r:id="rId42"/>
    <p:sldId id="378" r:id="rId43"/>
    <p:sldId id="373" r:id="rId44"/>
    <p:sldId id="385" r:id="rId45"/>
    <p:sldId id="379" r:id="rId46"/>
    <p:sldId id="345" r:id="rId47"/>
    <p:sldId id="344" r:id="rId48"/>
    <p:sldId id="290" r:id="rId49"/>
    <p:sldId id="288" r:id="rId50"/>
    <p:sldId id="289" r:id="rId51"/>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C5EEDB8-DC05-4670-8E41-D8E06111C971}">
          <p14:sldIdLst>
            <p14:sldId id="317"/>
            <p14:sldId id="262"/>
            <p14:sldId id="316"/>
          </p14:sldIdLst>
        </p14:section>
        <p14:section name="Windows Phone y la empresa" id="{8C25E2C1-6663-A84A-8570-BF2AA0DF0032}">
          <p14:sldIdLst>
            <p14:sldId id="294"/>
            <p14:sldId id="322"/>
            <p14:sldId id="386"/>
            <p14:sldId id="323"/>
            <p14:sldId id="325"/>
          </p14:sldIdLst>
        </p14:section>
        <p14:section name="Distribución Empresarial" id="{32B5E6FF-59ED-4B7D-963A-46C82E0375B3}">
          <p14:sldIdLst>
            <p14:sldId id="359"/>
            <p14:sldId id="340"/>
            <p14:sldId id="352"/>
            <p14:sldId id="324"/>
            <p14:sldId id="370"/>
            <p14:sldId id="371"/>
            <p14:sldId id="372"/>
            <p14:sldId id="347"/>
            <p14:sldId id="348"/>
            <p14:sldId id="326"/>
            <p14:sldId id="349"/>
            <p14:sldId id="328"/>
            <p14:sldId id="350"/>
            <p14:sldId id="330"/>
            <p14:sldId id="376"/>
            <p14:sldId id="329"/>
            <p14:sldId id="331"/>
            <p14:sldId id="374"/>
            <p14:sldId id="377"/>
            <p14:sldId id="375"/>
          </p14:sldIdLst>
        </p14:section>
        <p14:section name="Company Hub" id="{51EF22CD-6035-483D-95A9-95B81877A4E1}">
          <p14:sldIdLst>
            <p14:sldId id="358"/>
            <p14:sldId id="342"/>
            <p14:sldId id="343"/>
            <p14:sldId id="380"/>
            <p14:sldId id="363"/>
            <p14:sldId id="381"/>
            <p14:sldId id="382"/>
            <p14:sldId id="383"/>
            <p14:sldId id="384"/>
            <p14:sldId id="364"/>
            <p14:sldId id="365"/>
            <p14:sldId id="367"/>
            <p14:sldId id="378"/>
            <p14:sldId id="373"/>
            <p14:sldId id="385"/>
            <p14:sldId id="379"/>
          </p14:sldIdLst>
        </p14:section>
        <p14:section name="Fin" id="{9895E17D-E3FA-4594-8D1A-43635E6380CA}">
          <p14:sldIdLst>
            <p14:sldId id="345"/>
            <p14:sldId id="344"/>
            <p14:sldId id="290"/>
            <p14:sldId id="288"/>
            <p14:sldId id="289"/>
          </p14:sldIdLst>
        </p14:section>
      </p14:sectionLst>
    </p:ex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F05"/>
    <a:srgbClr val="FFFFFF"/>
    <a:srgbClr val="000000"/>
    <a:srgbClr val="00696E"/>
    <a:srgbClr val="046A6A"/>
    <a:srgbClr val="7A0053"/>
    <a:srgbClr val="007A79"/>
    <a:srgbClr val="2A2A2A"/>
    <a:srgbClr val="808080"/>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410" autoAdjust="0"/>
  </p:normalViewPr>
  <p:slideViewPr>
    <p:cSldViewPr showGuides="1">
      <p:cViewPr varScale="1">
        <p:scale>
          <a:sx n="133" d="100"/>
          <a:sy n="133" d="100"/>
        </p:scale>
        <p:origin x="576" y="96"/>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1400" dirty="0" smtClean="0">
              <a:solidFill>
                <a:schemeClr val="bg1">
                  <a:lumMod val="20000"/>
                  <a:lumOff val="80000"/>
                </a:schemeClr>
              </a:solidFill>
              <a:latin typeface="Aller"/>
              <a:cs typeface="Aller"/>
            </a:rPr>
            <a:t>Windows Phone y la </a:t>
          </a:r>
          <a:r>
            <a:rPr lang="en-US" sz="1400" dirty="0" err="1" smtClean="0">
              <a:solidFill>
                <a:schemeClr val="bg1">
                  <a:lumMod val="20000"/>
                  <a:lumOff val="80000"/>
                </a:schemeClr>
              </a:solidFill>
              <a:latin typeface="Aller"/>
              <a:cs typeface="Aller"/>
            </a:rPr>
            <a:t>empresa</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1600" dirty="0" smtClean="0">
              <a:solidFill>
                <a:schemeClr val="tx1"/>
              </a:solidFill>
              <a:latin typeface="+mj-lt"/>
            </a:rPr>
            <a:t>Distribución Empresarial</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8B7A50F4-ED42-4C9E-863F-F5A6A332B93A}">
      <dgm:prSet phldrT="[Text]"/>
      <dgm:spPr>
        <a:solidFill>
          <a:schemeClr val="accent1"/>
        </a:solidFill>
        <a:ln>
          <a:noFill/>
        </a:ln>
      </dgm:spPr>
      <dgm:t>
        <a:bodyPr/>
        <a:lstStyle/>
        <a:p>
          <a:r>
            <a:rPr lang="en-US" dirty="0" smtClean="0">
              <a:solidFill>
                <a:schemeClr val="bg1">
                  <a:lumMod val="20000"/>
                  <a:lumOff val="80000"/>
                </a:schemeClr>
              </a:solidFill>
              <a:latin typeface="Aller"/>
              <a:cs typeface="Aller"/>
            </a:rPr>
            <a:t>Company Hub</a:t>
          </a:r>
          <a:endParaRPr lang="ru-RU" dirty="0">
            <a:solidFill>
              <a:schemeClr val="bg1">
                <a:lumMod val="20000"/>
                <a:lumOff val="80000"/>
              </a:schemeClr>
            </a:solidFill>
            <a:latin typeface="Aller"/>
            <a:cs typeface="Aller"/>
          </a:endParaRPr>
        </a:p>
      </dgm:t>
    </dgm:pt>
    <dgm:pt modelId="{45A52131-1741-4A6A-AE40-A3CDE798B5F5}" type="parTrans" cxnId="{07EE1DC7-8037-4CAB-B7CB-944C89DF4D8C}">
      <dgm:prSet/>
      <dgm:spPr/>
      <dgm:t>
        <a:bodyPr/>
        <a:lstStyle/>
        <a:p>
          <a:endParaRPr lang="es-ES"/>
        </a:p>
      </dgm:t>
    </dgm:pt>
    <dgm:pt modelId="{F17EF0D2-F6C7-436A-99E2-8AE9E49B3DD3}" type="sibTrans" cxnId="{07EE1DC7-8037-4CAB-B7CB-944C89DF4D8C}">
      <dgm:prSet/>
      <dgm:spPr/>
      <dgm:t>
        <a:bodyPr/>
        <a:lstStyle/>
        <a:p>
          <a:endParaRPr lang="es-ES"/>
        </a:p>
      </dgm:t>
    </dgm:pt>
    <dgm:pt modelId="{5BB5C2F3-2BA1-4C2B-9132-F59D20532968}">
      <dgm:prSet phldrT="[Text]"/>
      <dgm:spPr>
        <a:solidFill>
          <a:schemeClr val="bg2"/>
        </a:solidFill>
        <a:ln>
          <a:noFill/>
        </a:ln>
      </dgm:spPr>
      <dgm:t>
        <a:bodyPr/>
        <a:lstStyle/>
        <a:p>
          <a:r>
            <a:rPr lang="es-ES_tradnl" dirty="0" smtClean="0">
              <a:solidFill>
                <a:schemeClr val="tx1"/>
              </a:solidFill>
              <a:latin typeface="+mj-lt"/>
            </a:rPr>
            <a:t>Preguntas y Respuestas</a:t>
          </a:r>
          <a:endParaRPr lang="ru-RU" dirty="0">
            <a:solidFill>
              <a:schemeClr val="tx1"/>
            </a:solidFill>
            <a:latin typeface="+mj-lt"/>
          </a:endParaRPr>
        </a:p>
      </dgm:t>
    </dgm:pt>
    <dgm:pt modelId="{E86FCF1D-C6BF-4BF3-8DF4-DC79A98E50C6}" type="parTrans" cxnId="{76CA39AD-61EB-429F-ACA5-056EE00632AC}">
      <dgm:prSet/>
      <dgm:spPr/>
      <dgm:t>
        <a:bodyPr/>
        <a:lstStyle/>
        <a:p>
          <a:endParaRPr lang="es-ES"/>
        </a:p>
      </dgm:t>
    </dgm:pt>
    <dgm:pt modelId="{E849A5A8-9B18-451B-88E1-2BAF478B3A40}" type="sibTrans" cxnId="{76CA39AD-61EB-429F-ACA5-056EE00632AC}">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4"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4"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A54DBA54-2B3B-4D8A-B47C-76656DE0B406}" type="pres">
      <dgm:prSet presAssocID="{8B7A50F4-ED42-4C9E-863F-F5A6A332B93A}" presName="node" presStyleLbl="node1" presStyleIdx="2" presStyleCnt="4" custScaleX="103630" custScaleY="172679">
        <dgm:presLayoutVars>
          <dgm:bulletEnabled val="1"/>
        </dgm:presLayoutVars>
      </dgm:prSet>
      <dgm:spPr/>
      <dgm:t>
        <a:bodyPr/>
        <a:lstStyle/>
        <a:p>
          <a:endParaRPr lang="es-ES"/>
        </a:p>
      </dgm:t>
    </dgm:pt>
    <dgm:pt modelId="{A44EF44E-4E24-4B70-8E46-024F560CBC21}" type="pres">
      <dgm:prSet presAssocID="{F17EF0D2-F6C7-436A-99E2-8AE9E49B3DD3}" presName="sibTrans" presStyleCnt="0"/>
      <dgm:spPr/>
    </dgm:pt>
    <dgm:pt modelId="{63042DAD-D844-46BE-8618-5CEE42D931C1}" type="pres">
      <dgm:prSet presAssocID="{5BB5C2F3-2BA1-4C2B-9132-F59D20532968}" presName="node" presStyleLbl="node1" presStyleIdx="3" presStyleCnt="4" custScaleX="103630" custScaleY="172679">
        <dgm:presLayoutVars>
          <dgm:bulletEnabled val="1"/>
        </dgm:presLayoutVars>
      </dgm:prSet>
      <dgm:spPr/>
      <dgm:t>
        <a:bodyPr/>
        <a:lstStyle/>
        <a:p>
          <a:endParaRPr lang="es-ES"/>
        </a:p>
      </dgm:t>
    </dgm:pt>
  </dgm:ptLst>
  <dgm:cxnLst>
    <dgm:cxn modelId="{5F5C9A67-D8C8-43FF-B628-32B532636A1D}" type="presOf" srcId="{A5903141-39AF-4B5C-9FFD-74499814DA74}" destId="{DFF3752F-526C-46C8-AC69-20F5A193591B}" srcOrd="0" destOrd="0" presId="urn:microsoft.com/office/officeart/2005/8/layout/default"/>
    <dgm:cxn modelId="{07EE1DC7-8037-4CAB-B7CB-944C89DF4D8C}" srcId="{FC68CDAF-7DF6-4C31-9F8F-72D51D84B3DE}" destId="{8B7A50F4-ED42-4C9E-863F-F5A6A332B93A}" srcOrd="2" destOrd="0" parTransId="{45A52131-1741-4A6A-AE40-A3CDE798B5F5}" sibTransId="{F17EF0D2-F6C7-436A-99E2-8AE9E49B3DD3}"/>
    <dgm:cxn modelId="{76CA39AD-61EB-429F-ACA5-056EE00632AC}" srcId="{FC68CDAF-7DF6-4C31-9F8F-72D51D84B3DE}" destId="{5BB5C2F3-2BA1-4C2B-9132-F59D20532968}" srcOrd="3" destOrd="0" parTransId="{E86FCF1D-C6BF-4BF3-8DF4-DC79A98E50C6}" sibTransId="{E849A5A8-9B18-451B-88E1-2BAF478B3A40}"/>
    <dgm:cxn modelId="{524279B6-A288-405B-9646-FAC1A8D94E81}" srcId="{FC68CDAF-7DF6-4C31-9F8F-72D51D84B3DE}" destId="{CBD46BCB-C207-48BA-9CA0-7F45C4FF17B9}" srcOrd="1" destOrd="0" parTransId="{1D5EBC07-33A3-41EF-8C97-4C5D55A0E61D}" sibTransId="{F7388884-FD64-4164-94DE-03DA2063E3C4}"/>
    <dgm:cxn modelId="{21D2D8B3-C53C-4FD8-AA92-312EAF59D8BC}" srcId="{FC68CDAF-7DF6-4C31-9F8F-72D51D84B3DE}" destId="{A5903141-39AF-4B5C-9FFD-74499814DA74}" srcOrd="0" destOrd="0" parTransId="{6657A027-8BE0-4E36-83D8-4060FAFF2919}" sibTransId="{693E0949-586F-4880-AC28-992E60A17638}"/>
    <dgm:cxn modelId="{70FF93C8-A443-41D5-9D56-3E5761EDA4A0}" type="presOf" srcId="{8B7A50F4-ED42-4C9E-863F-F5A6A332B93A}" destId="{A54DBA54-2B3B-4D8A-B47C-76656DE0B406}" srcOrd="0" destOrd="0" presId="urn:microsoft.com/office/officeart/2005/8/layout/default"/>
    <dgm:cxn modelId="{F63BF6EA-3E94-4078-8D04-2A77D16401FE}" type="presOf" srcId="{FC68CDAF-7DF6-4C31-9F8F-72D51D84B3DE}" destId="{34F52A64-1B76-4959-9909-003B421C3B64}" srcOrd="0" destOrd="0" presId="urn:microsoft.com/office/officeart/2005/8/layout/default"/>
    <dgm:cxn modelId="{F7F87634-1C5F-478E-9C2E-77A364BF71E9}" type="presOf" srcId="{CBD46BCB-C207-48BA-9CA0-7F45C4FF17B9}" destId="{373F197C-9B5C-4548-BB12-D8F8D60569A8}" srcOrd="0" destOrd="0" presId="urn:microsoft.com/office/officeart/2005/8/layout/default"/>
    <dgm:cxn modelId="{54B6AA6E-342D-4541-9CA5-FBD83B4E0174}" type="presOf" srcId="{5BB5C2F3-2BA1-4C2B-9132-F59D20532968}" destId="{63042DAD-D844-46BE-8618-5CEE42D931C1}" srcOrd="0" destOrd="0" presId="urn:microsoft.com/office/officeart/2005/8/layout/default"/>
    <dgm:cxn modelId="{D4F0F171-0D2B-42D5-AB29-C1D9FA569D87}" type="presParOf" srcId="{34F52A64-1B76-4959-9909-003B421C3B64}" destId="{DFF3752F-526C-46C8-AC69-20F5A193591B}" srcOrd="0" destOrd="0" presId="urn:microsoft.com/office/officeart/2005/8/layout/default"/>
    <dgm:cxn modelId="{9FD07551-8DCE-44EA-AA8F-15B72171684D}" type="presParOf" srcId="{34F52A64-1B76-4959-9909-003B421C3B64}" destId="{A73D8AC4-903A-446F-A718-DFC62EB34FB5}" srcOrd="1" destOrd="0" presId="urn:microsoft.com/office/officeart/2005/8/layout/default"/>
    <dgm:cxn modelId="{B6B3881B-F9F4-44B6-8FAA-31BB1F839FFC}" type="presParOf" srcId="{34F52A64-1B76-4959-9909-003B421C3B64}" destId="{373F197C-9B5C-4548-BB12-D8F8D60569A8}" srcOrd="2" destOrd="0" presId="urn:microsoft.com/office/officeart/2005/8/layout/default"/>
    <dgm:cxn modelId="{BC916F05-A8B5-466B-BD1B-9CE50098F18E}" type="presParOf" srcId="{34F52A64-1B76-4959-9909-003B421C3B64}" destId="{0B72415B-9048-4ADE-84AB-E753EA1A7724}" srcOrd="3" destOrd="0" presId="urn:microsoft.com/office/officeart/2005/8/layout/default"/>
    <dgm:cxn modelId="{0CA4DCE5-7B44-40DA-91AD-B8528701C19F}" type="presParOf" srcId="{34F52A64-1B76-4959-9909-003B421C3B64}" destId="{A54DBA54-2B3B-4D8A-B47C-76656DE0B406}" srcOrd="4" destOrd="0" presId="urn:microsoft.com/office/officeart/2005/8/layout/default"/>
    <dgm:cxn modelId="{95F40B16-6CD7-405A-9AD5-3DBC04A36174}" type="presParOf" srcId="{34F52A64-1B76-4959-9909-003B421C3B64}" destId="{A44EF44E-4E24-4B70-8E46-024F560CBC21}" srcOrd="5" destOrd="0" presId="urn:microsoft.com/office/officeart/2005/8/layout/default"/>
    <dgm:cxn modelId="{20BD7E25-66EA-4EF0-B83F-384C365D6502}" type="presParOf" srcId="{34F52A64-1B76-4959-9909-003B421C3B64}" destId="{63042DAD-D844-46BE-8618-5CEE42D931C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2000" dirty="0" err="1" smtClean="0">
              <a:solidFill>
                <a:schemeClr val="bg1">
                  <a:lumMod val="20000"/>
                  <a:lumOff val="80000"/>
                </a:schemeClr>
              </a:solidFill>
              <a:latin typeface="Aller"/>
              <a:cs typeface="Aller"/>
            </a:rPr>
            <a:t>Cliente</a:t>
          </a:r>
          <a:endParaRPr lang="en-US" sz="2000" dirty="0" smtClean="0">
            <a:solidFill>
              <a:schemeClr val="bg1">
                <a:lumMod val="20000"/>
                <a:lumOff val="80000"/>
              </a:schemeClr>
            </a:solidFill>
            <a:latin typeface="Aller"/>
            <a:cs typeface="Aller"/>
          </a:endParaRPr>
        </a:p>
        <a:p>
          <a:r>
            <a:rPr lang="en-US" sz="2000" dirty="0" smtClean="0">
              <a:solidFill>
                <a:schemeClr val="bg1">
                  <a:lumMod val="20000"/>
                  <a:lumOff val="80000"/>
                </a:schemeClr>
              </a:solidFill>
              <a:latin typeface="Aller"/>
              <a:cs typeface="Aller"/>
            </a:rPr>
            <a:t>App Windows Phone</a:t>
          </a:r>
          <a:endParaRPr lang="ru-RU" sz="20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2400" dirty="0" smtClean="0">
              <a:solidFill>
                <a:schemeClr val="tx1"/>
              </a:solidFill>
              <a:latin typeface="+mj-lt"/>
            </a:rPr>
            <a:t>Servidor</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2"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2" custScaleX="103630" custScaleY="172679">
        <dgm:presLayoutVars>
          <dgm:bulletEnabled val="1"/>
        </dgm:presLayoutVars>
      </dgm:prSet>
      <dgm:spPr/>
      <dgm:t>
        <a:bodyPr/>
        <a:lstStyle/>
        <a:p>
          <a:endParaRPr lang="ru-RU"/>
        </a:p>
      </dgm:t>
    </dgm:pt>
  </dgm:ptLst>
  <dgm:cxnLst>
    <dgm:cxn modelId="{5FF7AB2E-0304-4FE2-B061-C1FFB035DF8C}" type="presOf" srcId="{A5903141-39AF-4B5C-9FFD-74499814DA74}" destId="{DFF3752F-526C-46C8-AC69-20F5A193591B}" srcOrd="0" destOrd="0" presId="urn:microsoft.com/office/officeart/2005/8/layout/default"/>
    <dgm:cxn modelId="{8A33C726-729E-431E-B569-8D12AB10882F}" type="presOf" srcId="{FC68CDAF-7DF6-4C31-9F8F-72D51D84B3DE}" destId="{34F52A64-1B76-4959-9909-003B421C3B64}" srcOrd="0" destOrd="0" presId="urn:microsoft.com/office/officeart/2005/8/layout/default"/>
    <dgm:cxn modelId="{F2BC4DF6-0A92-477F-972F-2DD5C2BE6F19}" type="presOf" srcId="{CBD46BCB-C207-48BA-9CA0-7F45C4FF17B9}" destId="{373F197C-9B5C-4548-BB12-D8F8D60569A8}"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524279B6-A288-405B-9646-FAC1A8D94E81}" srcId="{FC68CDAF-7DF6-4C31-9F8F-72D51D84B3DE}" destId="{CBD46BCB-C207-48BA-9CA0-7F45C4FF17B9}" srcOrd="1" destOrd="0" parTransId="{1D5EBC07-33A3-41EF-8C97-4C5D55A0E61D}" sibTransId="{F7388884-FD64-4164-94DE-03DA2063E3C4}"/>
    <dgm:cxn modelId="{291262F9-93C5-4B72-8FD9-1A41A60EBA6A}" type="presParOf" srcId="{34F52A64-1B76-4959-9909-003B421C3B64}" destId="{DFF3752F-526C-46C8-AC69-20F5A193591B}" srcOrd="0" destOrd="0" presId="urn:microsoft.com/office/officeart/2005/8/layout/default"/>
    <dgm:cxn modelId="{5ACC9EB8-8013-4C5B-865E-6ACED4912F46}" type="presParOf" srcId="{34F52A64-1B76-4959-9909-003B421C3B64}" destId="{A73D8AC4-903A-446F-A718-DFC62EB34FB5}" srcOrd="1" destOrd="0" presId="urn:microsoft.com/office/officeart/2005/8/layout/default"/>
    <dgm:cxn modelId="{06FCB1BF-1725-4196-BE49-11E2D0ECFCEA}" type="presParOf" srcId="{34F52A64-1B76-4959-9909-003B421C3B64}" destId="{373F197C-9B5C-4548-BB12-D8F8D60569A8}"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818"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Windows Phone y la </a:t>
          </a:r>
          <a:r>
            <a:rPr lang="en-US" sz="1400" kern="1200" dirty="0" err="1" smtClean="0">
              <a:solidFill>
                <a:schemeClr val="bg1">
                  <a:lumMod val="20000"/>
                  <a:lumOff val="80000"/>
                </a:schemeClr>
              </a:solidFill>
              <a:latin typeface="Aller"/>
              <a:cs typeface="Aller"/>
            </a:rPr>
            <a:t>empresa</a:t>
          </a:r>
          <a:endParaRPr lang="ru-RU" sz="1400" kern="1200" dirty="0">
            <a:solidFill>
              <a:schemeClr val="bg1">
                <a:lumMod val="20000"/>
                <a:lumOff val="80000"/>
              </a:schemeClr>
            </a:solidFill>
            <a:latin typeface="Aller"/>
            <a:cs typeface="Aller"/>
          </a:endParaRPr>
        </a:p>
      </dsp:txBody>
      <dsp:txXfrm>
        <a:off x="1818" y="343430"/>
        <a:ext cx="1761794" cy="1761410"/>
      </dsp:txXfrm>
    </dsp:sp>
    <dsp:sp modelId="{373F197C-9B5C-4548-BB12-D8F8D60569A8}">
      <dsp:nvSpPr>
        <dsp:cNvPr id="0" name=""/>
        <dsp:cNvSpPr/>
      </dsp:nvSpPr>
      <dsp:spPr>
        <a:xfrm>
          <a:off x="1933621"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Distribución Empresarial</a:t>
          </a:r>
          <a:endParaRPr lang="ru-RU" sz="1600" kern="1200" dirty="0">
            <a:solidFill>
              <a:schemeClr val="tx1"/>
            </a:solidFill>
            <a:latin typeface="+mj-lt"/>
          </a:endParaRPr>
        </a:p>
      </dsp:txBody>
      <dsp:txXfrm>
        <a:off x="1933621" y="343430"/>
        <a:ext cx="1761794" cy="1761410"/>
      </dsp:txXfrm>
    </dsp:sp>
    <dsp:sp modelId="{A54DBA54-2B3B-4D8A-B47C-76656DE0B406}">
      <dsp:nvSpPr>
        <dsp:cNvPr id="0" name=""/>
        <dsp:cNvSpPr/>
      </dsp:nvSpPr>
      <dsp:spPr>
        <a:xfrm>
          <a:off x="3865424"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lumMod val="20000"/>
                  <a:lumOff val="80000"/>
                </a:schemeClr>
              </a:solidFill>
              <a:latin typeface="Aller"/>
              <a:cs typeface="Aller"/>
            </a:rPr>
            <a:t>Company Hub</a:t>
          </a:r>
          <a:endParaRPr lang="ru-RU" sz="2300" kern="1200" dirty="0">
            <a:solidFill>
              <a:schemeClr val="bg1">
                <a:lumMod val="20000"/>
                <a:lumOff val="80000"/>
              </a:schemeClr>
            </a:solidFill>
            <a:latin typeface="Aller"/>
            <a:cs typeface="Aller"/>
          </a:endParaRPr>
        </a:p>
      </dsp:txBody>
      <dsp:txXfrm>
        <a:off x="3865424" y="343430"/>
        <a:ext cx="1761794" cy="1761410"/>
      </dsp:txXfrm>
    </dsp:sp>
    <dsp:sp modelId="{63042DAD-D844-46BE-8618-5CEE42D931C1}">
      <dsp:nvSpPr>
        <dsp:cNvPr id="0" name=""/>
        <dsp:cNvSpPr/>
      </dsp:nvSpPr>
      <dsp:spPr>
        <a:xfrm>
          <a:off x="5797226"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solidFill>
                <a:schemeClr val="tx1"/>
              </a:solidFill>
              <a:latin typeface="+mj-lt"/>
            </a:rPr>
            <a:t>Preguntas y Respuestas</a:t>
          </a:r>
          <a:endParaRPr lang="ru-RU" sz="2300" kern="1200" dirty="0">
            <a:solidFill>
              <a:schemeClr val="tx1"/>
            </a:solidFill>
            <a:latin typeface="+mj-lt"/>
          </a:endParaRPr>
        </a:p>
      </dsp:txBody>
      <dsp:txXfrm>
        <a:off x="5797226" y="343430"/>
        <a:ext cx="1761794" cy="1761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213751" y="137"/>
          <a:ext cx="2448530" cy="2447996"/>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solidFill>
                <a:schemeClr val="bg1">
                  <a:lumMod val="20000"/>
                  <a:lumOff val="80000"/>
                </a:schemeClr>
              </a:solidFill>
              <a:latin typeface="Aller"/>
              <a:cs typeface="Aller"/>
            </a:rPr>
            <a:t>Cliente</a:t>
          </a:r>
          <a:endParaRPr lang="en-US" sz="2000" kern="1200" dirty="0" smtClean="0">
            <a:solidFill>
              <a:schemeClr val="bg1">
                <a:lumMod val="20000"/>
                <a:lumOff val="80000"/>
              </a:schemeClr>
            </a:solidFill>
            <a:latin typeface="Aller"/>
            <a:cs typeface="Aller"/>
          </a:endParaRPr>
        </a:p>
        <a:p>
          <a:pPr lvl="0" algn="ctr" defTabSz="889000">
            <a:lnSpc>
              <a:spcPct val="90000"/>
            </a:lnSpc>
            <a:spcBef>
              <a:spcPct val="0"/>
            </a:spcBef>
            <a:spcAft>
              <a:spcPct val="35000"/>
            </a:spcAft>
          </a:pPr>
          <a:r>
            <a:rPr lang="en-US" sz="2000" kern="1200" dirty="0" smtClean="0">
              <a:solidFill>
                <a:schemeClr val="bg1">
                  <a:lumMod val="20000"/>
                  <a:lumOff val="80000"/>
                </a:schemeClr>
              </a:solidFill>
              <a:latin typeface="Aller"/>
              <a:cs typeface="Aller"/>
            </a:rPr>
            <a:t>App Windows Phone</a:t>
          </a:r>
          <a:endParaRPr lang="ru-RU" sz="2000" kern="1200" dirty="0">
            <a:solidFill>
              <a:schemeClr val="bg1">
                <a:lumMod val="20000"/>
                <a:lumOff val="80000"/>
              </a:schemeClr>
            </a:solidFill>
            <a:latin typeface="Aller"/>
            <a:cs typeface="Aller"/>
          </a:endParaRPr>
        </a:p>
      </dsp:txBody>
      <dsp:txXfrm>
        <a:off x="1213751" y="137"/>
        <a:ext cx="2448530" cy="2447996"/>
      </dsp:txXfrm>
    </dsp:sp>
    <dsp:sp modelId="{373F197C-9B5C-4548-BB12-D8F8D60569A8}">
      <dsp:nvSpPr>
        <dsp:cNvPr id="0" name=""/>
        <dsp:cNvSpPr/>
      </dsp:nvSpPr>
      <dsp:spPr>
        <a:xfrm>
          <a:off x="3898558" y="137"/>
          <a:ext cx="2448530" cy="2447996"/>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_tradnl" sz="2400" kern="1200" dirty="0" smtClean="0">
              <a:solidFill>
                <a:schemeClr val="tx1"/>
              </a:solidFill>
              <a:latin typeface="+mj-lt"/>
            </a:rPr>
            <a:t>Servidor</a:t>
          </a:r>
          <a:endParaRPr lang="ru-RU" sz="1600" kern="1200" dirty="0">
            <a:solidFill>
              <a:schemeClr val="tx1"/>
            </a:solidFill>
            <a:latin typeface="+mj-lt"/>
          </a:endParaRPr>
        </a:p>
      </dsp:txBody>
      <dsp:txXfrm>
        <a:off x="3898558" y="137"/>
        <a:ext cx="2448530" cy="24479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05.10.2013</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05.10.2013</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15</a:t>
            </a:fld>
            <a:endParaRPr lang="en-GB" dirty="0"/>
          </a:p>
        </p:txBody>
      </p:sp>
    </p:spTree>
    <p:extLst>
      <p:ext uri="{BB962C8B-B14F-4D97-AF65-F5344CB8AC3E}">
        <p14:creationId xmlns:p14="http://schemas.microsoft.com/office/powerpoint/2010/main" val="57174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C07396-2433-4413-906B-587CA3992E8C}" type="datetime1">
              <a:rPr lang="en-US" smtClean="0">
                <a:solidFill>
                  <a:prstClr val="black"/>
                </a:solidFill>
              </a:rPr>
              <a:pPr/>
              <a:t>10/5/2013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29604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18</a:t>
            </a:fld>
            <a:endParaRPr lang="en-GB" dirty="0"/>
          </a:p>
        </p:txBody>
      </p:sp>
    </p:spTree>
    <p:extLst>
      <p:ext uri="{BB962C8B-B14F-4D97-AF65-F5344CB8AC3E}">
        <p14:creationId xmlns:p14="http://schemas.microsoft.com/office/powerpoint/2010/main" val="2281530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20</a:t>
            </a:fld>
            <a:endParaRPr lang="en-GB" dirty="0"/>
          </a:p>
        </p:txBody>
      </p:sp>
    </p:spTree>
    <p:extLst>
      <p:ext uri="{BB962C8B-B14F-4D97-AF65-F5344CB8AC3E}">
        <p14:creationId xmlns:p14="http://schemas.microsoft.com/office/powerpoint/2010/main" val="423765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03A2D73-CBC9-485A-B202-42968073BD02}" type="datetime1">
              <a:rPr lang="en-US" smtClean="0">
                <a:solidFill>
                  <a:prstClr val="black"/>
                </a:solidFill>
              </a:rPr>
              <a:pPr/>
              <a:t>10/5/2013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45967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22</a:t>
            </a:fld>
            <a:endParaRPr lang="en-GB" dirty="0"/>
          </a:p>
        </p:txBody>
      </p:sp>
    </p:spTree>
    <p:extLst>
      <p:ext uri="{BB962C8B-B14F-4D97-AF65-F5344CB8AC3E}">
        <p14:creationId xmlns:p14="http://schemas.microsoft.com/office/powerpoint/2010/main" val="47907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24</a:t>
            </a:fld>
            <a:endParaRPr lang="en-GB" dirty="0"/>
          </a:p>
        </p:txBody>
      </p:sp>
    </p:spTree>
    <p:extLst>
      <p:ext uri="{BB962C8B-B14F-4D97-AF65-F5344CB8AC3E}">
        <p14:creationId xmlns:p14="http://schemas.microsoft.com/office/powerpoint/2010/main" val="319645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25</a:t>
            </a:fld>
            <a:endParaRPr lang="en-GB" dirty="0"/>
          </a:p>
        </p:txBody>
      </p:sp>
    </p:spTree>
    <p:extLst>
      <p:ext uri="{BB962C8B-B14F-4D97-AF65-F5344CB8AC3E}">
        <p14:creationId xmlns:p14="http://schemas.microsoft.com/office/powerpoint/2010/main" val="405417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26</a:t>
            </a:fld>
            <a:endParaRPr lang="en-GB" dirty="0"/>
          </a:p>
        </p:txBody>
      </p:sp>
    </p:spTree>
    <p:extLst>
      <p:ext uri="{BB962C8B-B14F-4D97-AF65-F5344CB8AC3E}">
        <p14:creationId xmlns:p14="http://schemas.microsoft.com/office/powerpoint/2010/main" val="95504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28</a:t>
            </a:fld>
            <a:endParaRPr lang="es-ES"/>
          </a:p>
        </p:txBody>
      </p:sp>
    </p:spTree>
    <p:extLst>
      <p:ext uri="{BB962C8B-B14F-4D97-AF65-F5344CB8AC3E}">
        <p14:creationId xmlns:p14="http://schemas.microsoft.com/office/powerpoint/2010/main" val="108212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88128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30</a:t>
            </a:fld>
            <a:endParaRPr lang="en-GB" dirty="0"/>
          </a:p>
        </p:txBody>
      </p:sp>
    </p:spTree>
    <p:extLst>
      <p:ext uri="{BB962C8B-B14F-4D97-AF65-F5344CB8AC3E}">
        <p14:creationId xmlns:p14="http://schemas.microsoft.com/office/powerpoint/2010/main" val="76001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31</a:t>
            </a:fld>
            <a:endParaRPr lang="en-GB" dirty="0"/>
          </a:p>
        </p:txBody>
      </p:sp>
    </p:spTree>
    <p:extLst>
      <p:ext uri="{BB962C8B-B14F-4D97-AF65-F5344CB8AC3E}">
        <p14:creationId xmlns:p14="http://schemas.microsoft.com/office/powerpoint/2010/main" val="3837824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32</a:t>
            </a:fld>
            <a:endParaRPr lang="en-GB" dirty="0"/>
          </a:p>
        </p:txBody>
      </p:sp>
    </p:spTree>
    <p:extLst>
      <p:ext uri="{BB962C8B-B14F-4D97-AF65-F5344CB8AC3E}">
        <p14:creationId xmlns:p14="http://schemas.microsoft.com/office/powerpoint/2010/main" val="6603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34</a:t>
            </a:fld>
            <a:endParaRPr lang="en-GB" dirty="0"/>
          </a:p>
        </p:txBody>
      </p:sp>
    </p:spTree>
    <p:extLst>
      <p:ext uri="{BB962C8B-B14F-4D97-AF65-F5344CB8AC3E}">
        <p14:creationId xmlns:p14="http://schemas.microsoft.com/office/powerpoint/2010/main" val="3388259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35</a:t>
            </a:fld>
            <a:endParaRPr lang="en-GB" dirty="0"/>
          </a:p>
        </p:txBody>
      </p:sp>
    </p:spTree>
    <p:extLst>
      <p:ext uri="{BB962C8B-B14F-4D97-AF65-F5344CB8AC3E}">
        <p14:creationId xmlns:p14="http://schemas.microsoft.com/office/powerpoint/2010/main" val="2087575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10/5/2013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287683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37</a:t>
            </a:fld>
            <a:endParaRPr lang="en-GB" dirty="0"/>
          </a:p>
        </p:txBody>
      </p:sp>
    </p:spTree>
    <p:extLst>
      <p:ext uri="{BB962C8B-B14F-4D97-AF65-F5344CB8AC3E}">
        <p14:creationId xmlns:p14="http://schemas.microsoft.com/office/powerpoint/2010/main" val="1018039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41</a:t>
            </a:fld>
            <a:endParaRPr lang="es-ES"/>
          </a:p>
        </p:txBody>
      </p:sp>
    </p:spTree>
    <p:extLst>
      <p:ext uri="{BB962C8B-B14F-4D97-AF65-F5344CB8AC3E}">
        <p14:creationId xmlns:p14="http://schemas.microsoft.com/office/powerpoint/2010/main" val="1477959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43</a:t>
            </a:fld>
            <a:endParaRPr lang="en-GB" dirty="0"/>
          </a:p>
        </p:txBody>
      </p:sp>
    </p:spTree>
    <p:extLst>
      <p:ext uri="{BB962C8B-B14F-4D97-AF65-F5344CB8AC3E}">
        <p14:creationId xmlns:p14="http://schemas.microsoft.com/office/powerpoint/2010/main" val="640914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44</a:t>
            </a:fld>
            <a:endParaRPr lang="es-ES"/>
          </a:p>
        </p:txBody>
      </p:sp>
    </p:spTree>
    <p:extLst>
      <p:ext uri="{BB962C8B-B14F-4D97-AF65-F5344CB8AC3E}">
        <p14:creationId xmlns:p14="http://schemas.microsoft.com/office/powerpoint/2010/main" val="372039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87625" y="873125"/>
            <a:ext cx="4189413" cy="23558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9000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45</a:t>
            </a:fld>
            <a:endParaRPr lang="en-GB" dirty="0"/>
          </a:p>
        </p:txBody>
      </p:sp>
    </p:spTree>
    <p:extLst>
      <p:ext uri="{BB962C8B-B14F-4D97-AF65-F5344CB8AC3E}">
        <p14:creationId xmlns:p14="http://schemas.microsoft.com/office/powerpoint/2010/main" val="3103618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46</a:t>
            </a:fld>
            <a:endParaRPr lang="en-GB" dirty="0"/>
          </a:p>
        </p:txBody>
      </p:sp>
    </p:spTree>
    <p:extLst>
      <p:ext uri="{BB962C8B-B14F-4D97-AF65-F5344CB8AC3E}">
        <p14:creationId xmlns:p14="http://schemas.microsoft.com/office/powerpoint/2010/main" val="1492327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49</a:t>
            </a:fld>
            <a:endParaRPr lang="ru-RU"/>
          </a:p>
        </p:txBody>
      </p:sp>
    </p:spTree>
    <p:extLst>
      <p:ext uri="{BB962C8B-B14F-4D97-AF65-F5344CB8AC3E}">
        <p14:creationId xmlns:p14="http://schemas.microsoft.com/office/powerpoint/2010/main" val="52269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7</a:t>
            </a:fld>
            <a:endParaRPr lang="en-GB" dirty="0"/>
          </a:p>
        </p:txBody>
      </p:sp>
    </p:spTree>
    <p:extLst>
      <p:ext uri="{BB962C8B-B14F-4D97-AF65-F5344CB8AC3E}">
        <p14:creationId xmlns:p14="http://schemas.microsoft.com/office/powerpoint/2010/main" val="254669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8</a:t>
            </a:fld>
            <a:endParaRPr lang="en-GB" dirty="0"/>
          </a:p>
        </p:txBody>
      </p:sp>
    </p:spTree>
    <p:extLst>
      <p:ext uri="{BB962C8B-B14F-4D97-AF65-F5344CB8AC3E}">
        <p14:creationId xmlns:p14="http://schemas.microsoft.com/office/powerpoint/2010/main" val="88092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10/5/2013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3033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E7486CD-46E8-4EB6-B7F1-0C3593E56DFE}" type="datetime1">
              <a:rPr lang="en-US" smtClean="0">
                <a:solidFill>
                  <a:prstClr val="black"/>
                </a:solidFill>
              </a:rPr>
              <a:pPr/>
              <a:t>10/5/2013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8279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12</a:t>
            </a:fld>
            <a:endParaRPr lang="en-GB" dirty="0"/>
          </a:p>
        </p:txBody>
      </p:sp>
    </p:spTree>
    <p:extLst>
      <p:ext uri="{BB962C8B-B14F-4D97-AF65-F5344CB8AC3E}">
        <p14:creationId xmlns:p14="http://schemas.microsoft.com/office/powerpoint/2010/main" val="281695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14</a:t>
            </a:fld>
            <a:endParaRPr lang="en-GB" dirty="0"/>
          </a:p>
        </p:txBody>
      </p:sp>
    </p:spTree>
    <p:extLst>
      <p:ext uri="{BB962C8B-B14F-4D97-AF65-F5344CB8AC3E}">
        <p14:creationId xmlns:p14="http://schemas.microsoft.com/office/powerpoint/2010/main" val="2081364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8049921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027983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7784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8087341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5841971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82880" tIns="146304" rIns="182880" bIns="146304">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563129"/>
            <a:ext cx="2016956" cy="3362070"/>
          </a:xfrm>
        </p:spPr>
        <p:txBody>
          <a:bodyPr lIns="182880" tIns="146304" rIns="182880" bIns="146304">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1740506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890715"/>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976391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C7E3325F-21F3-4981-A938-C5A64356A236}" type="datetimeFigureOut">
              <a:rPr lang="es-ES" smtClean="0"/>
              <a:t>05/10/2013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6F654AF-EA6B-4C31-8C39-48CDC0BAF75F}" type="slidenum">
              <a:rPr lang="es-ES" smtClean="0"/>
              <a:t>‹Nº›</a:t>
            </a:fld>
            <a:endParaRPr lang="es-ES"/>
          </a:p>
        </p:txBody>
      </p:sp>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569507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‹Nº›</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‹Nº›</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‹Nº›</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04900457"/>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dirty="0"/>
          </a:p>
        </p:txBody>
      </p:sp>
      <p:sp>
        <p:nvSpPr>
          <p:cNvPr id="6" name="Text Placeholder 5"/>
          <p:cNvSpPr>
            <a:spLocks noGrp="1"/>
          </p:cNvSpPr>
          <p:nvPr>
            <p:ph type="body" sz="quarter" idx="12"/>
            <p:custDataLst>
              <p:tags r:id="rId2"/>
            </p:custDataLst>
          </p:nvPr>
        </p:nvSpPr>
        <p:spPr>
          <a:xfrm>
            <a:off x="1043608" y="1059581"/>
            <a:ext cx="7272808" cy="543185"/>
          </a:xfrm>
        </p:spPr>
        <p:txBody>
          <a:bodyPr/>
          <a:lstStyle>
            <a:lvl1pPr>
              <a:spcAft>
                <a:spcPts val="300"/>
              </a:spcAft>
              <a:defRPr/>
            </a:lvl1pPr>
          </a:lstStyle>
          <a:p>
            <a:pPr lvl="0"/>
            <a:r>
              <a:rPr lang="en-US" dirty="0" smtClean="0"/>
              <a:t>Click to edit Master text styles</a:t>
            </a:r>
          </a:p>
        </p:txBody>
      </p:sp>
    </p:spTree>
    <p:extLst>
      <p:ext uri="{BB962C8B-B14F-4D97-AF65-F5344CB8AC3E}">
        <p14:creationId xmlns:p14="http://schemas.microsoft.com/office/powerpoint/2010/main" val="3678744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2.png"/><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05.10.2013</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2" r:id="rId10"/>
    <p:sldLayoutId id="2147483675" r:id="rId11"/>
    <p:sldLayoutId id="2147483679" r:id="rId12"/>
    <p:sldLayoutId id="2147483680" r:id="rId13"/>
    <p:sldLayoutId id="2147483706" r:id="rId14"/>
    <p:sldLayoutId id="2147483707" r:id="rId15"/>
    <p:sldLayoutId id="2147483708" r:id="rId16"/>
    <p:sldLayoutId id="2147483709" r:id="rId17"/>
    <p:sldLayoutId id="2147483711" r:id="rId18"/>
    <p:sldLayoutId id="2147483712" r:id="rId19"/>
    <p:sldLayoutId id="2147483714" r:id="rId20"/>
    <p:sldLayoutId id="2147483702" r:id="rId21"/>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05.10.2013</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701" r:id="rId14"/>
    <p:sldLayoutId id="2147483710" r:id="rId15"/>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5.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microsoft.com/office/2007/relationships/hdphoto" Target="../media/hdphoto4.wdp"/><Relationship Id="rId11" Type="http://schemas.openxmlformats.org/officeDocument/2006/relationships/image" Target="../media/image31.jpeg"/><Relationship Id="rId5" Type="http://schemas.openxmlformats.org/officeDocument/2006/relationships/image" Target="../media/image27.png"/><Relationship Id="rId15" Type="http://schemas.openxmlformats.org/officeDocument/2006/relationships/image" Target="../media/image35.jpeg"/><Relationship Id="rId10" Type="http://schemas.openxmlformats.org/officeDocument/2006/relationships/image" Target="../media/image30.jpg"/><Relationship Id="rId4" Type="http://schemas.microsoft.com/office/2007/relationships/hdphoto" Target="../media/hdphoto3.wdp"/><Relationship Id="rId9" Type="http://schemas.openxmlformats.org/officeDocument/2006/relationships/image" Target="../media/image29.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9.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5.xml"/><Relationship Id="rId7" Type="http://schemas.openxmlformats.org/officeDocument/2006/relationships/image" Target="../media/image4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3.xml"/><Relationship Id="rId5" Type="http://schemas.openxmlformats.org/officeDocument/2006/relationships/slideLayout" Target="../slideLayouts/slideLayout17.xml"/><Relationship Id="rId4"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16.xml"/><Relationship Id="rId18" Type="http://schemas.openxmlformats.org/officeDocument/2006/relationships/image" Target="../media/image53.emf"/><Relationship Id="rId3" Type="http://schemas.openxmlformats.org/officeDocument/2006/relationships/tags" Target="../tags/tag11.xml"/><Relationship Id="rId21" Type="http://schemas.openxmlformats.org/officeDocument/2006/relationships/image" Target="../media/image56.png"/><Relationship Id="rId7" Type="http://schemas.openxmlformats.org/officeDocument/2006/relationships/tags" Target="../tags/tag15.xml"/><Relationship Id="rId12" Type="http://schemas.openxmlformats.org/officeDocument/2006/relationships/slideLayout" Target="../slideLayouts/slideLayout17.xml"/><Relationship Id="rId17" Type="http://schemas.openxmlformats.org/officeDocument/2006/relationships/image" Target="../media/image52.png"/><Relationship Id="rId2" Type="http://schemas.openxmlformats.org/officeDocument/2006/relationships/tags" Target="../tags/tag10.xml"/><Relationship Id="rId16" Type="http://schemas.openxmlformats.org/officeDocument/2006/relationships/image" Target="../media/image51.png"/><Relationship Id="rId20" Type="http://schemas.openxmlformats.org/officeDocument/2006/relationships/image" Target="../media/image55.emf"/><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image" Target="../media/image50.png"/><Relationship Id="rId23" Type="http://schemas.openxmlformats.org/officeDocument/2006/relationships/image" Target="../media/image57.png"/><Relationship Id="rId10" Type="http://schemas.openxmlformats.org/officeDocument/2006/relationships/tags" Target="../tags/tag18.xml"/><Relationship Id="rId19" Type="http://schemas.openxmlformats.org/officeDocument/2006/relationships/image" Target="../media/image54.emf"/><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49.png"/><Relationship Id="rId22" Type="http://schemas.microsoft.com/office/2007/relationships/hdphoto" Target="../media/hdphoto7.wdp"/></Relationships>
</file>

<file path=ppt/slides/_rels/slide2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26.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5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notesSlide" Target="../notesSlides/notesSlide17.xml"/><Relationship Id="rId5" Type="http://schemas.openxmlformats.org/officeDocument/2006/relationships/tags" Target="../tags/tag24.xml"/><Relationship Id="rId15" Type="http://schemas.openxmlformats.org/officeDocument/2006/relationships/image" Target="../media/image57.png"/><Relationship Id="rId10" Type="http://schemas.openxmlformats.org/officeDocument/2006/relationships/slideLayout" Target="../slideLayouts/slideLayout17.xml"/><Relationship Id="rId4" Type="http://schemas.openxmlformats.org/officeDocument/2006/relationships/tags" Target="../tags/tag23.xml"/><Relationship Id="rId9" Type="http://schemas.openxmlformats.org/officeDocument/2006/relationships/tags" Target="../tags/tag28.xml"/><Relationship Id="rId1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1.png"/><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8.wdp"/><Relationship Id="rId5" Type="http://schemas.openxmlformats.org/officeDocument/2006/relationships/image" Target="../media/image60.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25.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2.png"/><Relationship Id="rId4"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hyperlink" Target="http://www.javiersuarezruiz.wordpress.com/" TargetMode="External"/><Relationship Id="rId1" Type="http://schemas.openxmlformats.org/officeDocument/2006/relationships/slideLayout" Target="../slideLayouts/slideLayout35.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96601"/>
            <a:ext cx="3631841" cy="984885"/>
          </a:xfrm>
        </p:spPr>
        <p:txBody>
          <a:bodyPr/>
          <a:lstStyle/>
          <a:p>
            <a:r>
              <a:rPr lang="en-US" sz="3200" dirty="0" smtClean="0">
                <a:solidFill>
                  <a:srgbClr val="FFFFFF"/>
                </a:solidFill>
                <a:latin typeface="Segoe UI Light" panose="020B0502040204020203" pitchFamily="34" charset="0"/>
                <a:cs typeface="Segoe UI Light" panose="020B0502040204020203" pitchFamily="34" charset="0"/>
              </a:rPr>
              <a:t>Windows Phone y el sector </a:t>
            </a:r>
            <a:r>
              <a:rPr lang="en-US" sz="3200" dirty="0" err="1" smtClean="0">
                <a:solidFill>
                  <a:srgbClr val="FFFFFF"/>
                </a:solidFill>
                <a:latin typeface="Segoe UI Light" panose="020B0502040204020203" pitchFamily="34" charset="0"/>
                <a:cs typeface="Segoe UI Light" panose="020B0502040204020203" pitchFamily="34" charset="0"/>
              </a:rPr>
              <a:t>empresarial</a:t>
            </a:r>
            <a:endParaRPr lang="en-US" sz="3200" dirty="0">
              <a:solidFill>
                <a:srgbClr val="FFFFFF"/>
              </a:solidFill>
              <a:latin typeface="Segoe UI Light" panose="020B0502040204020203" pitchFamily="34" charset="0"/>
              <a:cs typeface="Segoe UI Light" panose="020B0502040204020203" pitchFamily="34" charset="0"/>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795" y="3558"/>
            <a:ext cx="7732888" cy="5126156"/>
          </a:xfrm>
          <a:prstGeom prst="rect">
            <a:avLst/>
          </a:prstGeom>
        </p:spPr>
      </p:pic>
      <p:sp>
        <p:nvSpPr>
          <p:cNvPr id="11" name="Rectángulo 10"/>
          <p:cNvSpPr/>
          <p:nvPr/>
        </p:nvSpPr>
        <p:spPr>
          <a:xfrm>
            <a:off x="4534371" y="3823640"/>
            <a:ext cx="4609629" cy="1329267"/>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00"/>
          </a:p>
        </p:txBody>
      </p:sp>
      <p:sp>
        <p:nvSpPr>
          <p:cNvPr id="6" name="Title 53"/>
          <p:cNvSpPr txBox="1">
            <a:spLocks/>
          </p:cNvSpPr>
          <p:nvPr/>
        </p:nvSpPr>
        <p:spPr>
          <a:xfrm>
            <a:off x="467544" y="1412652"/>
            <a:ext cx="3631841" cy="492443"/>
          </a:xfrm>
          <a:prstGeom prst="rect">
            <a:avLst/>
          </a:prstGeom>
        </p:spPr>
        <p:txBody>
          <a:bodyPr vert="horz" wrap="square" lIns="0" tIns="0" rIns="0" bIns="0" rtlCol="0" anchor="t"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Gestión</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de </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Aplicaciones</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empresariales</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en Windows Phone</a:t>
            </a:r>
            <a:endParaRPr lang="en-US" sz="1600" i="1" dirty="0">
              <a:solidFill>
                <a:schemeClr val="tx1">
                  <a:lumMod val="20000"/>
                  <a:lumOff val="80000"/>
                </a:schemeClr>
              </a:solidFill>
              <a:latin typeface="Segoe UI Light" panose="020B0502040204020203" pitchFamily="34" charset="0"/>
              <a:cs typeface="Segoe UI Light" panose="020B0502040204020203" pitchFamily="34" charset="0"/>
            </a:endParaRPr>
          </a:p>
        </p:txBody>
      </p:sp>
      <p:sp>
        <p:nvSpPr>
          <p:cNvPr id="7" name="Title 53"/>
          <p:cNvSpPr txBox="1">
            <a:spLocks/>
          </p:cNvSpPr>
          <p:nvPr/>
        </p:nvSpPr>
        <p:spPr>
          <a:xfrm>
            <a:off x="467544" y="4281358"/>
            <a:ext cx="3631841" cy="738664"/>
          </a:xfrm>
          <a:prstGeom prst="rect">
            <a:avLst/>
          </a:prstGeom>
        </p:spPr>
        <p:txBody>
          <a:bodyPr vert="horz" wrap="square" lIns="0" tIns="0" rIns="0" bIns="0" rtlCol="0" anchor="t"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Javier Suárez Ruiz</a:t>
            </a:r>
          </a:p>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javiersuarezruiz@Hotmail.com</a:t>
            </a:r>
          </a:p>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jsuarezruiz</a:t>
            </a:r>
            <a:endParaRPr lang="en-US" sz="1600" i="1" dirty="0">
              <a:solidFill>
                <a:schemeClr val="tx1">
                  <a:lumMod val="20000"/>
                  <a:lumOff val="80000"/>
                </a:schemeClr>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9956" y="4746297"/>
            <a:ext cx="1066462" cy="273725"/>
          </a:xfrm>
          <a:prstGeom prst="rect">
            <a:avLst/>
          </a:prstGeom>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4083918"/>
            <a:ext cx="764835" cy="772659"/>
          </a:xfrm>
          <a:prstGeom prst="rect">
            <a:avLst/>
          </a:prstGeom>
        </p:spPr>
      </p:pic>
      <p:sp>
        <p:nvSpPr>
          <p:cNvPr id="13" name="Title 53"/>
          <p:cNvSpPr txBox="1">
            <a:spLocks/>
          </p:cNvSpPr>
          <p:nvPr/>
        </p:nvSpPr>
        <p:spPr>
          <a:xfrm>
            <a:off x="5364088" y="4239354"/>
            <a:ext cx="3779912" cy="45243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2800" dirty="0" smtClean="0">
                <a:solidFill>
                  <a:srgbClr val="FFFFFF"/>
                </a:solidFill>
                <a:latin typeface="Segoe WP Light"/>
                <a:cs typeface="Segoe WP Light"/>
              </a:rPr>
              <a:t>Windows Phone Week</a:t>
            </a:r>
            <a:endParaRPr lang="en-US" sz="2800" dirty="0">
              <a:solidFill>
                <a:srgbClr val="FFFFFF"/>
              </a:solidFill>
              <a:latin typeface="Segoe WP Light"/>
              <a:cs typeface="Segoe WP Light"/>
            </a:endParaRPr>
          </a:p>
        </p:txBody>
      </p:sp>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73489" y="417517"/>
            <a:ext cx="3151493" cy="5043105"/>
          </a:xfrm>
          <a:prstGeom prst="rect">
            <a:avLst/>
          </a:prstGeom>
        </p:spPr>
      </p:pic>
      <p:sp>
        <p:nvSpPr>
          <p:cNvPr id="2" name="Title 1"/>
          <p:cNvSpPr>
            <a:spLocks noGrp="1"/>
          </p:cNvSpPr>
          <p:nvPr>
            <p:ph type="title"/>
          </p:nvPr>
        </p:nvSpPr>
        <p:spPr/>
        <p:txBody>
          <a:bodyPr>
            <a:normAutofit/>
          </a:bodyPr>
          <a:lstStyle/>
          <a:p>
            <a:pPr algn="l"/>
            <a:r>
              <a:rPr lang="es-ES" dirty="0" smtClean="0"/>
              <a:t>Gestionado vs administrado</a:t>
            </a:r>
            <a:endParaRPr lang="en-US" dirty="0"/>
          </a:p>
        </p:txBody>
      </p:sp>
      <p:sp>
        <p:nvSpPr>
          <p:cNvPr id="3" name="TextBox 2"/>
          <p:cNvSpPr txBox="1"/>
          <p:nvPr/>
        </p:nvSpPr>
        <p:spPr>
          <a:xfrm>
            <a:off x="201696" y="890026"/>
            <a:ext cx="3121369" cy="4347588"/>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err="1" smtClean="0">
                <a:solidFill>
                  <a:schemeClr val="tx1">
                    <a:lumMod val="95000"/>
                    <a:lumOff val="5000"/>
                  </a:schemeClr>
                </a:solidFill>
                <a:latin typeface="Segoe UI Light"/>
              </a:rPr>
              <a:t>Gestionado</a:t>
            </a:r>
            <a:endParaRPr lang="en-US" sz="24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Se </a:t>
            </a:r>
            <a:r>
              <a:rPr lang="en-US" dirty="0" err="1" smtClean="0">
                <a:solidFill>
                  <a:schemeClr val="tx1">
                    <a:lumMod val="95000"/>
                    <a:lumOff val="5000"/>
                  </a:schemeClr>
                </a:solidFill>
                <a:latin typeface="Segoe UI Light"/>
              </a:rPr>
              <a:t>utilizan</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soluciones</a:t>
            </a:r>
            <a:r>
              <a:rPr lang="en-US" dirty="0" smtClean="0">
                <a:solidFill>
                  <a:schemeClr val="tx1">
                    <a:lumMod val="95000"/>
                    <a:lumOff val="5000"/>
                  </a:schemeClr>
                </a:solidFill>
                <a:latin typeface="Segoe UI Light"/>
              </a:rPr>
              <a:t> MDM</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Distribución</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automática</a:t>
            </a:r>
            <a:r>
              <a:rPr lang="en-US" dirty="0" smtClean="0">
                <a:solidFill>
                  <a:schemeClr val="tx1">
                    <a:lumMod val="95000"/>
                    <a:lumOff val="5000"/>
                  </a:schemeClr>
                </a:solidFill>
                <a:latin typeface="Segoe UI Light"/>
              </a:rPr>
              <a:t> del AET y del Company Hub</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Tenemos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acceso</a:t>
            </a:r>
            <a:r>
              <a:rPr lang="en-US" dirty="0" smtClean="0">
                <a:solidFill>
                  <a:schemeClr val="tx1">
                    <a:lumMod val="95000"/>
                    <a:lumOff val="5000"/>
                  </a:schemeClr>
                </a:solidFill>
                <a:latin typeface="Segoe UI Light"/>
              </a:rPr>
              <a:t> a </a:t>
            </a:r>
            <a:r>
              <a:rPr lang="en-US" dirty="0" err="1" smtClean="0">
                <a:solidFill>
                  <a:schemeClr val="tx1">
                    <a:lumMod val="95000"/>
                    <a:lumOff val="5000"/>
                  </a:schemeClr>
                </a:solidFill>
                <a:latin typeface="Segoe UI Light"/>
              </a:rPr>
              <a:t>todas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las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capacidades</a:t>
            </a:r>
            <a:r>
              <a:rPr lang="en-US" dirty="0" smtClean="0">
                <a:solidFill>
                  <a:schemeClr val="tx1">
                    <a:lumMod val="95000"/>
                    <a:lumOff val="5000"/>
                  </a:schemeClr>
                </a:solidFill>
                <a:latin typeface="Segoe UI Light"/>
              </a:rPr>
              <a:t> de </a:t>
            </a:r>
            <a:r>
              <a:rPr lang="en-US" dirty="0">
                <a:solidFill>
                  <a:schemeClr val="tx1">
                    <a:lumMod val="95000"/>
                    <a:lumOff val="5000"/>
                  </a:schemeClr>
                </a:solidFill>
                <a:latin typeface="Segoe UI Light"/>
              </a:rPr>
              <a:t>MDM </a:t>
            </a: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Se </a:t>
            </a: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desinscribir</a:t>
            </a:r>
            <a:r>
              <a:rPr lang="en-US" dirty="0" smtClean="0">
                <a:solidFill>
                  <a:schemeClr val="tx1">
                    <a:lumMod val="95000"/>
                    <a:lumOff val="5000"/>
                  </a:schemeClr>
                </a:solidFill>
                <a:latin typeface="Segoe UI Light"/>
              </a:rPr>
              <a:t> a un </a:t>
            </a:r>
            <a:r>
              <a:rPr lang="en-US" dirty="0" err="1" smtClean="0">
                <a:solidFill>
                  <a:schemeClr val="tx1">
                    <a:lumMod val="95000"/>
                    <a:lumOff val="5000"/>
                  </a:schemeClr>
                </a:solidFill>
                <a:latin typeface="Segoe UI Light"/>
              </a:rPr>
              <a:t>usuario</a:t>
            </a:r>
            <a:r>
              <a:rPr lang="en-US" dirty="0" smtClean="0">
                <a:solidFill>
                  <a:schemeClr val="tx1">
                    <a:lumMod val="95000"/>
                    <a:lumOff val="5000"/>
                  </a:schemeClr>
                </a:solidFill>
                <a:latin typeface="Segoe UI Light"/>
              </a:rPr>
              <a:t> con MDM</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Un </a:t>
            </a:r>
            <a:r>
              <a:rPr lang="en-US" dirty="0" err="1" smtClean="0">
                <a:solidFill>
                  <a:schemeClr val="tx1">
                    <a:lumMod val="95000"/>
                    <a:lumOff val="5000"/>
                  </a:schemeClr>
                </a:solidFill>
                <a:latin typeface="Segoe UI Light"/>
              </a:rPr>
              <a:t>teléfono</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inscribirse</a:t>
            </a:r>
            <a:r>
              <a:rPr lang="en-US" dirty="0" smtClean="0">
                <a:solidFill>
                  <a:schemeClr val="tx1">
                    <a:lumMod val="95000"/>
                    <a:lumOff val="5000"/>
                  </a:schemeClr>
                </a:solidFill>
                <a:latin typeface="Segoe UI Light"/>
              </a:rPr>
              <a:t> a un solo Sistema MDM </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Actualizaciones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automáticas</a:t>
            </a:r>
            <a:endParaRPr lang="en-US" dirty="0">
              <a:solidFill>
                <a:schemeClr val="tx1">
                  <a:lumMod val="95000"/>
                  <a:lumOff val="5000"/>
                </a:schemeClr>
              </a:solidFill>
              <a:latin typeface="Segoe UI Light"/>
            </a:endParaRPr>
          </a:p>
        </p:txBody>
      </p:sp>
      <p:sp>
        <p:nvSpPr>
          <p:cNvPr id="32" name="TextBox 31"/>
          <p:cNvSpPr txBox="1"/>
          <p:nvPr/>
        </p:nvSpPr>
        <p:spPr>
          <a:xfrm>
            <a:off x="5590860" y="890026"/>
            <a:ext cx="3149282" cy="4481984"/>
          </a:xfrm>
          <a:prstGeom prst="rect">
            <a:avLst/>
          </a:prstGeom>
          <a:noFill/>
        </p:spPr>
        <p:txBody>
          <a:bodyPr wrap="square" lIns="134453" tIns="107563" rIns="134453" bIns="107563" rtlCol="0">
            <a:spAutoFit/>
          </a:bodyPr>
          <a:lstStyle/>
          <a:p>
            <a:pPr>
              <a:lnSpc>
                <a:spcPct val="90000"/>
              </a:lnSpc>
              <a:spcAft>
                <a:spcPts val="441"/>
              </a:spcAft>
              <a:buSzPct val="105000"/>
            </a:pPr>
            <a:r>
              <a:rPr lang="en-US" sz="2000" dirty="0" err="1" smtClean="0">
                <a:solidFill>
                  <a:schemeClr val="tx1">
                    <a:lumMod val="95000"/>
                    <a:lumOff val="5000"/>
                  </a:schemeClr>
                </a:solidFill>
                <a:latin typeface="Segoe UI Light"/>
              </a:rPr>
              <a:t>Administrado</a:t>
            </a:r>
            <a:endParaRPr lang="en-US" sz="20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Distribución</a:t>
            </a:r>
            <a:r>
              <a:rPr lang="en-US" sz="1600" dirty="0" smtClean="0">
                <a:solidFill>
                  <a:schemeClr val="tx1">
                    <a:lumMod val="95000"/>
                    <a:lumOff val="5000"/>
                  </a:schemeClr>
                </a:solidFill>
                <a:latin typeface="Segoe UI Light"/>
              </a:rPr>
              <a:t> habitual </a:t>
            </a:r>
            <a:r>
              <a:rPr lang="en-US" sz="1600" dirty="0" err="1" smtClean="0">
                <a:solidFill>
                  <a:schemeClr val="tx1">
                    <a:lumMod val="95000"/>
                    <a:lumOff val="5000"/>
                  </a:schemeClr>
                </a:solidFill>
                <a:latin typeface="Segoe UI Light"/>
              </a:rPr>
              <a:t>mediante</a:t>
            </a:r>
            <a:r>
              <a:rPr lang="en-US" sz="1600" dirty="0" smtClean="0">
                <a:solidFill>
                  <a:schemeClr val="tx1">
                    <a:lumMod val="95000"/>
                    <a:lumOff val="5000"/>
                  </a:schemeClr>
                </a:solidFill>
                <a:latin typeface="Segoe UI Light"/>
              </a:rPr>
              <a:t> Intranet</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Instalación</a:t>
            </a:r>
            <a:r>
              <a:rPr lang="en-US" sz="1600" dirty="0" smtClean="0">
                <a:solidFill>
                  <a:schemeClr val="tx1">
                    <a:lumMod val="95000"/>
                    <a:lumOff val="5000"/>
                  </a:schemeClr>
                </a:solidFill>
                <a:latin typeface="Segoe UI Light"/>
              </a:rPr>
              <a:t> manual del AET y del </a:t>
            </a:r>
            <a:r>
              <a:rPr lang="en-US" sz="1600" dirty="0">
                <a:solidFill>
                  <a:schemeClr val="tx1">
                    <a:lumMod val="95000"/>
                    <a:lumOff val="5000"/>
                  </a:schemeClr>
                </a:solidFill>
                <a:latin typeface="Segoe UI Light"/>
              </a:rPr>
              <a:t>Company Hub </a:t>
            </a: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Sólo</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nos</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permite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gestionar</a:t>
            </a:r>
            <a:r>
              <a:rPr lang="en-US" sz="1600" dirty="0" smtClean="0">
                <a:solidFill>
                  <a:schemeClr val="tx1">
                    <a:lumMod val="95000"/>
                    <a:lumOff val="5000"/>
                  </a:schemeClr>
                </a:solidFill>
                <a:latin typeface="Segoe UI Light"/>
              </a:rPr>
              <a:t> la </a:t>
            </a:r>
            <a:r>
              <a:rPr lang="en-US" sz="1600" dirty="0" err="1" smtClean="0">
                <a:solidFill>
                  <a:schemeClr val="tx1">
                    <a:lumMod val="95000"/>
                    <a:lumOff val="5000"/>
                  </a:schemeClr>
                </a:solidFill>
                <a:latin typeface="Segoe UI Light"/>
              </a:rPr>
              <a:t>distribucion</a:t>
            </a:r>
            <a:r>
              <a:rPr lang="en-US" sz="1600" dirty="0" smtClean="0">
                <a:solidFill>
                  <a:schemeClr val="tx1">
                    <a:lumMod val="95000"/>
                    <a:lumOff val="5000"/>
                  </a:schemeClr>
                </a:solidFill>
                <a:latin typeface="Segoe UI Light"/>
              </a:rPr>
              <a:t> de apps</a:t>
            </a: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El </a:t>
            </a:r>
            <a:r>
              <a:rPr lang="en-US" sz="1600" dirty="0" err="1" smtClean="0">
                <a:solidFill>
                  <a:schemeClr val="tx1">
                    <a:lumMod val="95000"/>
                    <a:lumOff val="5000"/>
                  </a:schemeClr>
                </a:solidFill>
                <a:latin typeface="Segoe UI Light"/>
              </a:rPr>
              <a:t>usuario</a:t>
            </a:r>
            <a:r>
              <a:rPr lang="en-US" sz="1600" dirty="0" smtClean="0">
                <a:solidFill>
                  <a:schemeClr val="tx1">
                    <a:lumMod val="95000"/>
                    <a:lumOff val="5000"/>
                  </a:schemeClr>
                </a:solidFill>
                <a:latin typeface="Segoe UI Light"/>
              </a:rPr>
              <a:t> se </a:t>
            </a:r>
            <a:r>
              <a:rPr lang="en-US" sz="1600" dirty="0" err="1" smtClean="0">
                <a:solidFill>
                  <a:schemeClr val="tx1">
                    <a:lumMod val="95000"/>
                    <a:lumOff val="5000"/>
                  </a:schemeClr>
                </a:solidFill>
                <a:latin typeface="Segoe UI Light"/>
              </a:rPr>
              <a:t>desinscribe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mediente</a:t>
            </a:r>
            <a:r>
              <a:rPr lang="en-US" sz="1600" dirty="0" smtClean="0">
                <a:solidFill>
                  <a:schemeClr val="tx1">
                    <a:lumMod val="95000"/>
                    <a:lumOff val="5000"/>
                  </a:schemeClr>
                </a:solidFill>
                <a:latin typeface="Segoe UI Light"/>
              </a:rPr>
              <a:t> un reset del </a:t>
            </a:r>
            <a:r>
              <a:rPr lang="en-US" sz="1600" dirty="0" err="1" smtClean="0">
                <a:solidFill>
                  <a:schemeClr val="tx1">
                    <a:lumMod val="95000"/>
                    <a:lumOff val="5000"/>
                  </a:schemeClr>
                </a:solidFill>
                <a:latin typeface="Segoe UI Light"/>
              </a:rPr>
              <a:t>teléfono</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Un </a:t>
            </a:r>
            <a:r>
              <a:rPr lang="en-US" sz="1600" dirty="0" err="1" smtClean="0">
                <a:solidFill>
                  <a:schemeClr val="tx1">
                    <a:lumMod val="95000"/>
                    <a:lumOff val="5000"/>
                  </a:schemeClr>
                </a:solidFill>
                <a:latin typeface="Segoe UI Light"/>
              </a:rPr>
              <a:t>teléfono</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puede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inscribirse</a:t>
            </a:r>
            <a:r>
              <a:rPr lang="en-US" sz="1600" dirty="0" smtClean="0">
                <a:solidFill>
                  <a:schemeClr val="tx1">
                    <a:lumMod val="95000"/>
                    <a:lumOff val="5000"/>
                  </a:schemeClr>
                </a:solidFill>
                <a:latin typeface="Segoe UI Light"/>
              </a:rPr>
              <a:t> a multiples </a:t>
            </a:r>
            <a:r>
              <a:rPr lang="en-US" sz="1600" dirty="0" err="1" smtClean="0">
                <a:solidFill>
                  <a:schemeClr val="tx1">
                    <a:lumMod val="95000"/>
                    <a:lumOff val="5000"/>
                  </a:schemeClr>
                </a:solidFill>
                <a:latin typeface="Segoe UI Light"/>
              </a:rPr>
              <a:t>Comany</a:t>
            </a:r>
            <a:r>
              <a:rPr lang="en-US" sz="1600" dirty="0" smtClean="0">
                <a:solidFill>
                  <a:schemeClr val="tx1">
                    <a:lumMod val="95000"/>
                    <a:lumOff val="5000"/>
                  </a:schemeClr>
                </a:solidFill>
                <a:latin typeface="Segoe UI Light"/>
              </a:rPr>
              <a:t> Hubs </a:t>
            </a:r>
            <a:r>
              <a:rPr lang="en-US" sz="1600" dirty="0" err="1" smtClean="0">
                <a:solidFill>
                  <a:schemeClr val="tx1">
                    <a:lumMod val="95000"/>
                    <a:lumOff val="5000"/>
                  </a:schemeClr>
                </a:solidFill>
                <a:latin typeface="Segoe UI Light"/>
              </a:rPr>
              <a:t>simultáneamente</a:t>
            </a:r>
            <a:r>
              <a:rPr lang="en-US" sz="1600" dirty="0" smtClean="0">
                <a:solidFill>
                  <a:schemeClr val="tx1">
                    <a:lumMod val="95000"/>
                    <a:lumOff val="5000"/>
                  </a:schemeClr>
                </a:solidFill>
                <a:latin typeface="Segoe UI Light"/>
              </a:rPr>
              <a:t>. </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Las </a:t>
            </a:r>
            <a:r>
              <a:rPr lang="en-US" sz="1600" dirty="0" err="1" smtClean="0">
                <a:solidFill>
                  <a:schemeClr val="tx1">
                    <a:lumMod val="95000"/>
                    <a:lumOff val="5000"/>
                  </a:schemeClr>
                </a:solidFill>
                <a:latin typeface="Segoe UI Light"/>
              </a:rPr>
              <a:t>actualizaciones</a:t>
            </a:r>
            <a:r>
              <a:rPr lang="en-US" sz="1600" dirty="0" smtClean="0">
                <a:solidFill>
                  <a:schemeClr val="tx1">
                    <a:lumMod val="95000"/>
                    <a:lumOff val="5000"/>
                  </a:schemeClr>
                </a:solidFill>
                <a:latin typeface="Segoe UI Light"/>
              </a:rPr>
              <a:t> son </a:t>
            </a:r>
            <a:r>
              <a:rPr lang="en-US" sz="1600" dirty="0" err="1" smtClean="0">
                <a:solidFill>
                  <a:schemeClr val="tx1">
                    <a:lumMod val="95000"/>
                    <a:lumOff val="5000"/>
                  </a:schemeClr>
                </a:solidFill>
                <a:latin typeface="Segoe UI Light"/>
              </a:rPr>
              <a:t>manuales</a:t>
            </a:r>
            <a:r>
              <a:rPr lang="en-US" sz="1600" dirty="0" smtClean="0">
                <a:solidFill>
                  <a:schemeClr val="tx1">
                    <a:lumMod val="95000"/>
                    <a:lumOff val="5000"/>
                  </a:schemeClr>
                </a:solidFill>
                <a:latin typeface="Segoe UI Light"/>
              </a:rPr>
              <a:t>.</a:t>
            </a:r>
            <a:endParaRPr lang="en-US" sz="1600" dirty="0">
              <a:solidFill>
                <a:schemeClr val="tx1">
                  <a:lumMod val="95000"/>
                  <a:lumOff val="5000"/>
                </a:schemeClr>
              </a:solidFill>
              <a:latin typeface="Segoe UI Light"/>
            </a:endParaRPr>
          </a:p>
          <a:p>
            <a:pPr marL="285750" indent="-285750">
              <a:lnSpc>
                <a:spcPct val="90000"/>
              </a:lnSpc>
              <a:spcAft>
                <a:spcPts val="441"/>
              </a:spcAft>
              <a:buFont typeface="Arial" panose="020B0604020202020204" pitchFamily="34" charset="0"/>
              <a:buChar char="•"/>
            </a:pPr>
            <a:endParaRPr lang="en-US" dirty="0">
              <a:solidFill>
                <a:schemeClr val="tx1">
                  <a:lumMod val="95000"/>
                  <a:lumOff val="5000"/>
                </a:schemeClr>
              </a:solidFill>
            </a:endParaRPr>
          </a:p>
        </p:txBody>
      </p:sp>
      <p:pic>
        <p:nvPicPr>
          <p:cNvPr id="5" name="Picture 4"/>
          <p:cNvPicPr>
            <a:picLocks noChangeAspect="1"/>
          </p:cNvPicPr>
          <p:nvPr/>
        </p:nvPicPr>
        <p:blipFill>
          <a:blip r:embed="rId5"/>
          <a:stretch>
            <a:fillRect/>
          </a:stretch>
        </p:blipFill>
        <p:spPr>
          <a:xfrm>
            <a:off x="3463957" y="1368687"/>
            <a:ext cx="1756399" cy="2920241"/>
          </a:xfrm>
          <a:prstGeom prst="rect">
            <a:avLst/>
          </a:prstGeom>
        </p:spPr>
      </p:pic>
    </p:spTree>
    <p:extLst>
      <p:ext uri="{BB962C8B-B14F-4D97-AF65-F5344CB8AC3E}">
        <p14:creationId xmlns:p14="http://schemas.microsoft.com/office/powerpoint/2010/main" val="298247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Sistema de </a:t>
            </a:r>
            <a:r>
              <a:rPr lang="en-US" dirty="0" err="1" smtClean="0"/>
              <a:t>inscripción</a:t>
            </a:r>
            <a:endParaRPr lang="en-US" dirty="0"/>
          </a:p>
        </p:txBody>
      </p:sp>
      <p:sp>
        <p:nvSpPr>
          <p:cNvPr id="3" name="Text Placeholder 2"/>
          <p:cNvSpPr>
            <a:spLocks noGrp="1"/>
          </p:cNvSpPr>
          <p:nvPr>
            <p:ph type="body" sz="quarter" idx="10"/>
          </p:nvPr>
        </p:nvSpPr>
        <p:spPr/>
        <p:txBody>
          <a:bodyPr/>
          <a:lstStyle/>
          <a:p>
            <a:r>
              <a:rPr lang="en-US" dirty="0" err="1" smtClean="0"/>
              <a:t>Gestionado</a:t>
            </a:r>
            <a:r>
              <a:rPr lang="en-US" dirty="0" smtClean="0"/>
              <a:t> vs. </a:t>
            </a:r>
            <a:r>
              <a:rPr lang="en-US" dirty="0" err="1" smtClean="0"/>
              <a:t>Administrado</a:t>
            </a:r>
            <a:endParaRPr lang="en-US" dirty="0" smtClean="0"/>
          </a:p>
          <a:p>
            <a:endParaRPr lang="en-US" dirty="0" smtClean="0"/>
          </a:p>
          <a:p>
            <a:endParaRPr lang="en-US" dirty="0" smtClean="0"/>
          </a:p>
          <a:p>
            <a:endParaRPr lang="en-US" dirty="0"/>
          </a:p>
          <a:p>
            <a:endParaRPr lang="en-US" dirty="0" smtClean="0"/>
          </a:p>
          <a:p>
            <a:endParaRPr lang="en-US" u="sng"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49856391"/>
              </p:ext>
            </p:extLst>
          </p:nvPr>
        </p:nvGraphicFramePr>
        <p:xfrm>
          <a:off x="706168" y="1563272"/>
          <a:ext cx="7619610" cy="1882489"/>
        </p:xfrm>
        <a:graphic>
          <a:graphicData uri="http://schemas.openxmlformats.org/drawingml/2006/table">
            <a:tbl>
              <a:tblPr firstRow="1" bandRow="1">
                <a:tableStyleId>{72833802-FEF1-4C79-8D5D-14CF1EAF98D9}</a:tableStyleId>
              </a:tblPr>
              <a:tblGrid>
                <a:gridCol w="2539870"/>
                <a:gridCol w="2539870"/>
                <a:gridCol w="2539870"/>
              </a:tblGrid>
              <a:tr h="268927">
                <a:tc>
                  <a:txBody>
                    <a:bodyPr/>
                    <a:lstStyle/>
                    <a:p>
                      <a:r>
                        <a:rPr lang="en-US" sz="1300" dirty="0" err="1" smtClean="0">
                          <a:solidFill>
                            <a:srgbClr val="FFFFFF"/>
                          </a:solidFill>
                        </a:rPr>
                        <a:t>Característica</a:t>
                      </a:r>
                      <a:endParaRPr lang="en-US" sz="1300" dirty="0">
                        <a:solidFill>
                          <a:srgbClr val="FFFFFF"/>
                        </a:solidFill>
                      </a:endParaRPr>
                    </a:p>
                  </a:txBody>
                  <a:tcPr marL="67232" marR="67232" marT="33616" marB="33616"/>
                </a:tc>
                <a:tc>
                  <a:txBody>
                    <a:bodyPr/>
                    <a:lstStyle/>
                    <a:p>
                      <a:r>
                        <a:rPr lang="en-US" sz="1300" dirty="0" err="1" smtClean="0">
                          <a:solidFill>
                            <a:srgbClr val="FFFFFF"/>
                          </a:solidFill>
                        </a:rPr>
                        <a:t>Gestionado</a:t>
                      </a:r>
                      <a:endParaRPr lang="en-US" sz="1300" dirty="0">
                        <a:solidFill>
                          <a:srgbClr val="FFFFFF"/>
                        </a:solidFill>
                      </a:endParaRPr>
                    </a:p>
                  </a:txBody>
                  <a:tcPr marL="67232" marR="67232" marT="33616" marB="33616"/>
                </a:tc>
                <a:tc>
                  <a:txBody>
                    <a:bodyPr/>
                    <a:lstStyle/>
                    <a:p>
                      <a:r>
                        <a:rPr lang="en-US" sz="1300" dirty="0" err="1" smtClean="0">
                          <a:solidFill>
                            <a:srgbClr val="FFFFFF"/>
                          </a:solidFill>
                        </a:rPr>
                        <a:t>Administrado</a:t>
                      </a:r>
                      <a:endParaRPr lang="en-US" sz="1300" dirty="0">
                        <a:solidFill>
                          <a:srgbClr val="FFFFFF"/>
                        </a:solidFill>
                      </a:endParaRPr>
                    </a:p>
                  </a:txBody>
                  <a:tcPr marL="67232" marR="67232" marT="33616" marB="33616"/>
                </a:tc>
              </a:tr>
              <a:tr h="268927">
                <a:tc>
                  <a:txBody>
                    <a:bodyPr/>
                    <a:lstStyle/>
                    <a:p>
                      <a:r>
                        <a:rPr lang="en-US" sz="1300" dirty="0" smtClean="0"/>
                        <a:t>Sistema</a:t>
                      </a:r>
                      <a:r>
                        <a:rPr lang="en-US" sz="1300" baseline="0" dirty="0" smtClean="0"/>
                        <a:t> de </a:t>
                      </a:r>
                      <a:r>
                        <a:rPr lang="en-US" sz="1300" baseline="0" dirty="0" err="1" smtClean="0"/>
                        <a:t>inscripción</a:t>
                      </a:r>
                      <a:endParaRPr lang="en-US" sz="1300" dirty="0"/>
                    </a:p>
                  </a:txBody>
                  <a:tcPr marL="67232" marR="67232" marT="33616" marB="33616"/>
                </a:tc>
                <a:tc>
                  <a:txBody>
                    <a:bodyPr/>
                    <a:lstStyle/>
                    <a:p>
                      <a:r>
                        <a:rPr lang="en-US" sz="1300" dirty="0" smtClean="0"/>
                        <a:t>Settings applet + MDM</a:t>
                      </a:r>
                      <a:endParaRPr lang="en-US" sz="1300" dirty="0"/>
                    </a:p>
                  </a:txBody>
                  <a:tcPr marL="67232" marR="67232" marT="33616" marB="33616"/>
                </a:tc>
                <a:tc>
                  <a:txBody>
                    <a:bodyPr/>
                    <a:lstStyle/>
                    <a:p>
                      <a:r>
                        <a:rPr lang="en-US" sz="1300" dirty="0" smtClean="0"/>
                        <a:t>Email/URL</a:t>
                      </a:r>
                      <a:endParaRPr lang="en-US" sz="1300" dirty="0"/>
                    </a:p>
                  </a:txBody>
                  <a:tcPr marL="67232" marR="67232" marT="33616" marB="33616"/>
                </a:tc>
              </a:tr>
              <a:tr h="268927">
                <a:tc>
                  <a:txBody>
                    <a:bodyPr/>
                    <a:lstStyle/>
                    <a:p>
                      <a:r>
                        <a:rPr lang="en-US" sz="1300" dirty="0" err="1" smtClean="0"/>
                        <a:t>Número</a:t>
                      </a:r>
                      <a:r>
                        <a:rPr lang="en-US" sz="1300" baseline="0" dirty="0" smtClean="0"/>
                        <a:t> de </a:t>
                      </a:r>
                      <a:r>
                        <a:rPr lang="en-US" sz="1300" baseline="0" dirty="0" err="1" smtClean="0"/>
                        <a:t>suscripciones</a:t>
                      </a:r>
                      <a:endParaRPr lang="en-US" sz="1300" dirty="0"/>
                    </a:p>
                  </a:txBody>
                  <a:tcPr marL="67232" marR="67232" marT="33616" marB="33616"/>
                </a:tc>
                <a:tc>
                  <a:txBody>
                    <a:bodyPr/>
                    <a:lstStyle/>
                    <a:p>
                      <a:r>
                        <a:rPr lang="en-US" sz="1300" dirty="0" err="1" smtClean="0"/>
                        <a:t>Limitado</a:t>
                      </a:r>
                      <a:r>
                        <a:rPr lang="en-US" sz="1300" dirty="0" smtClean="0"/>
                        <a:t> a 1</a:t>
                      </a:r>
                      <a:endParaRPr lang="en-US" sz="1300" dirty="0"/>
                    </a:p>
                  </a:txBody>
                  <a:tcPr marL="67232" marR="67232" marT="33616" marB="33616"/>
                </a:tc>
                <a:tc>
                  <a:txBody>
                    <a:bodyPr/>
                    <a:lstStyle/>
                    <a:p>
                      <a:r>
                        <a:rPr lang="en-US" sz="1300" dirty="0" smtClean="0"/>
                        <a:t>Sin </a:t>
                      </a:r>
                      <a:r>
                        <a:rPr lang="en-US" sz="1300" dirty="0" err="1" smtClean="0"/>
                        <a:t>límites</a:t>
                      </a:r>
                      <a:endParaRPr lang="en-US" sz="1300" dirty="0"/>
                    </a:p>
                  </a:txBody>
                  <a:tcPr marL="67232" marR="67232" marT="33616" marB="33616"/>
                </a:tc>
              </a:tr>
              <a:tr h="268927">
                <a:tc>
                  <a:txBody>
                    <a:bodyPr/>
                    <a:lstStyle/>
                    <a:p>
                      <a:r>
                        <a:rPr lang="en-US" sz="1300" dirty="0" err="1" smtClean="0"/>
                        <a:t>Formas</a:t>
                      </a:r>
                      <a:r>
                        <a:rPr lang="en-US" sz="1300" dirty="0" smtClean="0"/>
                        <a:t> de </a:t>
                      </a:r>
                      <a:r>
                        <a:rPr lang="en-US" sz="1300" dirty="0" err="1" smtClean="0"/>
                        <a:t>instalación</a:t>
                      </a:r>
                      <a:endParaRPr lang="en-US" sz="1300" dirty="0"/>
                    </a:p>
                  </a:txBody>
                  <a:tcPr marL="67232" marR="67232" marT="33616" marB="33616"/>
                </a:tc>
                <a:tc>
                  <a:txBody>
                    <a:bodyPr/>
                    <a:lstStyle/>
                    <a:p>
                      <a:r>
                        <a:rPr lang="en-US" sz="1300" dirty="0" smtClean="0"/>
                        <a:t>MDM/company hub</a:t>
                      </a:r>
                      <a:endParaRPr lang="en-US" sz="1300" dirty="0"/>
                    </a:p>
                  </a:txBody>
                  <a:tcPr marL="67232" marR="67232" marT="33616" marB="33616"/>
                </a:tc>
                <a:tc>
                  <a:txBody>
                    <a:bodyPr/>
                    <a:lstStyle/>
                    <a:p>
                      <a:r>
                        <a:rPr lang="en-US" sz="1300" dirty="0" smtClean="0"/>
                        <a:t>Email/URL/company</a:t>
                      </a:r>
                      <a:r>
                        <a:rPr lang="en-US" sz="1300" baseline="0" dirty="0" smtClean="0"/>
                        <a:t> hub</a:t>
                      </a:r>
                      <a:endParaRPr lang="en-US" sz="1300" dirty="0"/>
                    </a:p>
                  </a:txBody>
                  <a:tcPr marL="67232" marR="67232" marT="33616" marB="33616"/>
                </a:tc>
              </a:tr>
              <a:tr h="268927">
                <a:tc>
                  <a:txBody>
                    <a:bodyPr/>
                    <a:lstStyle/>
                    <a:p>
                      <a:r>
                        <a:rPr lang="en-US" sz="1300" dirty="0" err="1" smtClean="0"/>
                        <a:t>Inventario</a:t>
                      </a:r>
                      <a:r>
                        <a:rPr lang="en-US" sz="1300" dirty="0" smtClean="0"/>
                        <a:t> de Apps</a:t>
                      </a:r>
                      <a:endParaRPr lang="en-US" sz="1300" dirty="0"/>
                    </a:p>
                  </a:txBody>
                  <a:tcPr marL="67232" marR="67232" marT="33616" marB="33616"/>
                </a:tc>
                <a:tc>
                  <a:txBody>
                    <a:bodyPr/>
                    <a:lstStyle/>
                    <a:p>
                      <a:r>
                        <a:rPr lang="en-US" sz="1300" dirty="0" smtClean="0"/>
                        <a:t>MDM</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r h="268927">
                <a:tc>
                  <a:txBody>
                    <a:bodyPr/>
                    <a:lstStyle/>
                    <a:p>
                      <a:r>
                        <a:rPr lang="en-US" sz="1300" dirty="0" err="1" smtClean="0"/>
                        <a:t>Actualizaciones</a:t>
                      </a:r>
                      <a:r>
                        <a:rPr lang="en-US" sz="1300" dirty="0" smtClean="0"/>
                        <a:t> </a:t>
                      </a:r>
                      <a:r>
                        <a:rPr lang="en-US" sz="1300" dirty="0" err="1" smtClean="0"/>
                        <a:t>automáticas</a:t>
                      </a:r>
                      <a:endParaRPr lang="en-US" sz="1300" dirty="0"/>
                    </a:p>
                  </a:txBody>
                  <a:tcPr marL="67232" marR="67232" marT="33616" marB="33616"/>
                </a:tc>
                <a:tc>
                  <a:txBody>
                    <a:bodyPr/>
                    <a:lstStyle/>
                    <a:p>
                      <a:r>
                        <a:rPr lang="en-US" sz="1300" dirty="0" smtClean="0"/>
                        <a:t>MDM</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r h="268927">
                <a:tc>
                  <a:txBody>
                    <a:bodyPr/>
                    <a:lstStyle/>
                    <a:p>
                      <a:r>
                        <a:rPr lang="en-US" sz="1300" dirty="0" err="1" smtClean="0"/>
                        <a:t>Cancelar</a:t>
                      </a:r>
                      <a:r>
                        <a:rPr lang="en-US" sz="1300" dirty="0" smtClean="0"/>
                        <a:t> la </a:t>
                      </a:r>
                      <a:r>
                        <a:rPr lang="en-US" sz="1300" dirty="0" err="1" smtClean="0"/>
                        <a:t>suscripción</a:t>
                      </a:r>
                      <a:endParaRPr lang="en-US" sz="1300" dirty="0"/>
                    </a:p>
                  </a:txBody>
                  <a:tcPr marL="67232" marR="67232" marT="33616" marB="33616"/>
                </a:tc>
                <a:tc>
                  <a:txBody>
                    <a:bodyPr/>
                    <a:lstStyle/>
                    <a:p>
                      <a:r>
                        <a:rPr lang="en-US" sz="1300" dirty="0" err="1" smtClean="0"/>
                        <a:t>Remoto</a:t>
                      </a:r>
                      <a:r>
                        <a:rPr lang="en-US" sz="1300" baseline="0" dirty="0" smtClean="0"/>
                        <a:t> y </a:t>
                      </a:r>
                      <a:r>
                        <a:rPr lang="en-US" sz="1300" dirty="0" smtClean="0"/>
                        <a:t>local</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bl>
          </a:graphicData>
        </a:graphic>
      </p:graphicFrame>
    </p:spTree>
    <p:extLst>
      <p:ext uri="{BB962C8B-B14F-4D97-AF65-F5344CB8AC3E}">
        <p14:creationId xmlns:p14="http://schemas.microsoft.com/office/powerpoint/2010/main" val="248141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backgroundRemoval t="9945" b="88599" l="9990" r="89913">
                        <a14:foregroundMark x1="65470" y1="15888" x2="78274" y2="16010"/>
                      </a14:backgroundRemoval>
                    </a14:imgEffect>
                  </a14:imgLayer>
                </a14:imgProps>
              </a:ext>
              <a:ext uri="{28A0092B-C50C-407E-A947-70E740481C1C}">
                <a14:useLocalDpi xmlns:a14="http://schemas.microsoft.com/office/drawing/2010/main" val="0"/>
              </a:ext>
            </a:extLst>
          </a:blip>
          <a:stretch>
            <a:fillRect/>
          </a:stretch>
        </p:blipFill>
        <p:spPr>
          <a:xfrm>
            <a:off x="5652120" y="453905"/>
            <a:ext cx="3151493" cy="504310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9787" y1="14433" x2="19593" y2="81201"/>
                        <a14:foregroundMark x1="20078" y1="14433" x2="20660" y2="82535"/>
                        <a14:foregroundMark x1="77110" y1="83626" x2="80213" y2="79988"/>
                        <a14:foregroundMark x1="80601" y1="80837" x2="80213" y2="14251"/>
                        <a14:foregroundMark x1="80601" y1="14554" x2="77789" y2="13220"/>
                        <a14:foregroundMark x1="77789" y1="13220" x2="22017" y2="13038"/>
                        <a14:foregroundMark x1="80989" y1="15221" x2="80989" y2="30988"/>
                        <a14:backgroundMark x1="27546" y1="87932" x2="70029" y2="87871"/>
                      </a14:backgroundRemoval>
                    </a14:imgEffect>
                  </a14:imgLayer>
                </a14:imgProps>
              </a:ext>
              <a:ext uri="{28A0092B-C50C-407E-A947-70E740481C1C}">
                <a14:useLocalDpi xmlns:a14="http://schemas.microsoft.com/office/drawing/2010/main" val="0"/>
              </a:ext>
            </a:extLst>
          </a:blip>
          <a:stretch>
            <a:fillRect/>
          </a:stretch>
        </p:blipFill>
        <p:spPr>
          <a:xfrm>
            <a:off x="340387" y="453905"/>
            <a:ext cx="3151493" cy="5043105"/>
          </a:xfrm>
          <a:prstGeom prst="rect">
            <a:avLst/>
          </a:prstGeom>
        </p:spPr>
      </p:pic>
      <p:pic>
        <p:nvPicPr>
          <p:cNvPr id="16" name="Picture 15"/>
          <p:cNvPicPr>
            <a:picLocks noChangeAspect="1"/>
          </p:cNvPicPr>
          <p:nvPr/>
        </p:nvPicPr>
        <p:blipFill>
          <a:blip r:embed="rId7" cstate="print">
            <a:extLst>
              <a:ext uri="{BEBA8EAE-BF5A-486C-A8C5-ECC9F3942E4B}">
                <a14:imgProps xmlns:a14="http://schemas.microsoft.com/office/drawing/2010/main">
                  <a14:imgLayer r:embed="rId8">
                    <a14:imgEffect>
                      <a14:backgroundRemoval t="8065" b="89994" l="9990" r="89913">
                        <a14:foregroundMark x1="18138" y1="14979" x2="20660" y2="12917"/>
                        <a14:foregroundMark x1="20272" y1="13341" x2="79534" y2="12917"/>
                      </a14:backgroundRemoval>
                    </a14:imgEffect>
                  </a14:imgLayer>
                </a14:imgProps>
              </a:ext>
              <a:ext uri="{28A0092B-C50C-407E-A947-70E740481C1C}">
                <a14:useLocalDpi xmlns:a14="http://schemas.microsoft.com/office/drawing/2010/main" val="0"/>
              </a:ext>
            </a:extLst>
          </a:blip>
          <a:stretch>
            <a:fillRect/>
          </a:stretch>
        </p:blipFill>
        <p:spPr>
          <a:xfrm>
            <a:off x="2875455" y="453905"/>
            <a:ext cx="3393033" cy="5510419"/>
          </a:xfrm>
          <a:prstGeom prst="rect">
            <a:avLst/>
          </a:prstGeom>
        </p:spPr>
      </p:pic>
      <p:sp>
        <p:nvSpPr>
          <p:cNvPr id="7" name="Title 6"/>
          <p:cNvSpPr>
            <a:spLocks noGrp="1"/>
          </p:cNvSpPr>
          <p:nvPr>
            <p:ph type="title"/>
          </p:nvPr>
        </p:nvSpPr>
        <p:spPr>
          <a:xfrm>
            <a:off x="561517" y="1786"/>
            <a:ext cx="8229600" cy="857250"/>
          </a:xfrm>
        </p:spPr>
        <p:txBody>
          <a:bodyPr/>
          <a:lstStyle/>
          <a:p>
            <a:pPr algn="l"/>
            <a:r>
              <a:rPr lang="en-US" dirty="0" err="1" smtClean="0"/>
              <a:t>Opciones</a:t>
            </a:r>
            <a:r>
              <a:rPr lang="en-US" dirty="0" smtClean="0"/>
              <a:t> </a:t>
            </a:r>
            <a:r>
              <a:rPr lang="en-US" dirty="0" err="1" smtClean="0"/>
              <a:t>disponibles</a:t>
            </a:r>
            <a:endParaRPr lang="en-US" dirty="0"/>
          </a:p>
        </p:txBody>
      </p:sp>
      <p:pic>
        <p:nvPicPr>
          <p:cNvPr id="6" name="Picture 5"/>
          <p:cNvPicPr>
            <a:picLocks noChangeAspect="1"/>
          </p:cNvPicPr>
          <p:nvPr/>
        </p:nvPicPr>
        <p:blipFill>
          <a:blip r:embed="rId9"/>
          <a:stretch>
            <a:fillRect/>
          </a:stretch>
        </p:blipFill>
        <p:spPr>
          <a:xfrm>
            <a:off x="1065797" y="1559160"/>
            <a:ext cx="1689661" cy="2832595"/>
          </a:xfrm>
          <a:prstGeom prst="rect">
            <a:avLst/>
          </a:prstGeom>
        </p:spPr>
      </p:pic>
      <p:sp>
        <p:nvSpPr>
          <p:cNvPr id="8" name="TextBox 7"/>
          <p:cNvSpPr txBox="1"/>
          <p:nvPr/>
        </p:nvSpPr>
        <p:spPr>
          <a:xfrm>
            <a:off x="3003458" y="677289"/>
            <a:ext cx="3137024"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MDM</a:t>
            </a:r>
            <a:endParaRPr lang="en-US" dirty="0">
              <a:gradFill>
                <a:gsLst>
                  <a:gs pos="2917">
                    <a:schemeClr val="tx1"/>
                  </a:gs>
                  <a:gs pos="30000">
                    <a:schemeClr val="tx1"/>
                  </a:gs>
                </a:gsLst>
                <a:lin ang="5400000" scaled="0"/>
              </a:gradFill>
              <a:latin typeface="+mj-lt"/>
            </a:endParaRPr>
          </a:p>
        </p:txBody>
      </p:sp>
      <p:sp>
        <p:nvSpPr>
          <p:cNvPr id="21" name="TextBox 20"/>
          <p:cNvSpPr txBox="1"/>
          <p:nvPr/>
        </p:nvSpPr>
        <p:spPr>
          <a:xfrm>
            <a:off x="6213670" y="627534"/>
            <a:ext cx="2028392"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Company </a:t>
            </a:r>
            <a:r>
              <a:rPr lang="en-US" dirty="0">
                <a:gradFill>
                  <a:gsLst>
                    <a:gs pos="2917">
                      <a:schemeClr val="tx1"/>
                    </a:gs>
                    <a:gs pos="30000">
                      <a:schemeClr val="tx1"/>
                    </a:gs>
                  </a:gsLst>
                  <a:lin ang="5400000" scaled="0"/>
                </a:gradFill>
                <a:latin typeface="+mj-lt"/>
              </a:rPr>
              <a:t>Hub</a:t>
            </a:r>
          </a:p>
        </p:txBody>
      </p:sp>
      <p:sp>
        <p:nvSpPr>
          <p:cNvPr id="24" name="Rectangle 23"/>
          <p:cNvSpPr/>
          <p:nvPr/>
        </p:nvSpPr>
        <p:spPr bwMode="auto">
          <a:xfrm>
            <a:off x="3611877" y="1547301"/>
            <a:ext cx="1897777" cy="3091290"/>
          </a:xfrm>
          <a:prstGeom prst="rect">
            <a:avLst/>
          </a:prstGeom>
          <a:solidFill>
            <a:srgbClr val="FFFFF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3765" y="1805097"/>
            <a:ext cx="1693614" cy="238286"/>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7165" y="3274178"/>
            <a:ext cx="1206640" cy="7255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1419" y="4121210"/>
            <a:ext cx="1138692" cy="317624"/>
          </a:xfrm>
          <a:prstGeom prst="rect">
            <a:avLst/>
          </a:prstGeom>
        </p:spPr>
      </p:pic>
      <p:pic>
        <p:nvPicPr>
          <p:cNvPr id="22" name="Picture 21"/>
          <p:cNvPicPr>
            <a:picLocks noChangeAspect="1"/>
          </p:cNvPicPr>
          <p:nvPr/>
        </p:nvPicPr>
        <p:blipFill>
          <a:blip r:embed="rId13"/>
          <a:stretch>
            <a:fillRect/>
          </a:stretch>
        </p:blipFill>
        <p:spPr>
          <a:xfrm>
            <a:off x="6321950" y="1356342"/>
            <a:ext cx="1811832" cy="3010406"/>
          </a:xfrm>
          <a:prstGeom prst="rect">
            <a:avLst/>
          </a:prstGeom>
        </p:spPr>
      </p:pic>
      <p:sp>
        <p:nvSpPr>
          <p:cNvPr id="28" name="TextBox 27"/>
          <p:cNvSpPr txBox="1"/>
          <p:nvPr/>
        </p:nvSpPr>
        <p:spPr>
          <a:xfrm>
            <a:off x="339196" y="677289"/>
            <a:ext cx="3137024"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Apps </a:t>
            </a:r>
            <a:r>
              <a:rPr lang="en-US" dirty="0" err="1" smtClean="0">
                <a:gradFill>
                  <a:gsLst>
                    <a:gs pos="2917">
                      <a:schemeClr val="tx1"/>
                    </a:gs>
                    <a:gs pos="30000">
                      <a:schemeClr val="tx1"/>
                    </a:gs>
                  </a:gsLst>
                  <a:lin ang="5400000" scaled="0"/>
                </a:gradFill>
                <a:latin typeface="+mj-lt"/>
              </a:rPr>
              <a:t>publicadas</a:t>
            </a:r>
            <a:r>
              <a:rPr lang="en-US" dirty="0" smtClean="0">
                <a:gradFill>
                  <a:gsLst>
                    <a:gs pos="2917">
                      <a:schemeClr val="tx1"/>
                    </a:gs>
                    <a:gs pos="30000">
                      <a:schemeClr val="tx1"/>
                    </a:gs>
                  </a:gsLst>
                  <a:lin ang="5400000" scaled="0"/>
                </a:gradFill>
                <a:latin typeface="+mj-lt"/>
              </a:rPr>
              <a:t> en la Store</a:t>
            </a:r>
            <a:endParaRPr lang="en-US" dirty="0">
              <a:gradFill>
                <a:gsLst>
                  <a:gs pos="2917">
                    <a:schemeClr val="tx1"/>
                  </a:gs>
                  <a:gs pos="30000">
                    <a:schemeClr val="tx1"/>
                  </a:gs>
                </a:gsLst>
                <a:lin ang="5400000" scaled="0"/>
              </a:gradFill>
              <a:latin typeface="+mj-lt"/>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83621" y="2803642"/>
            <a:ext cx="1533727" cy="350216"/>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6224" y="2212788"/>
            <a:ext cx="1131492" cy="462976"/>
          </a:xfrm>
          <a:prstGeom prst="rect">
            <a:avLst/>
          </a:prstGeom>
        </p:spPr>
      </p:pic>
    </p:spTree>
    <p:extLst>
      <p:ext uri="{BB962C8B-B14F-4D97-AF65-F5344CB8AC3E}">
        <p14:creationId xmlns:p14="http://schemas.microsoft.com/office/powerpoint/2010/main" val="376384146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Distribución</a:t>
            </a:r>
            <a:r>
              <a:rPr lang="en-US" dirty="0" smtClean="0"/>
              <a:t> de </a:t>
            </a:r>
            <a:r>
              <a:rPr lang="en-US" dirty="0" err="1" smtClean="0"/>
              <a:t>Aplicaciones</a:t>
            </a:r>
            <a:r>
              <a:rPr lang="en-US" dirty="0" smtClean="0"/>
              <a:t/>
            </a:r>
            <a:br>
              <a:rPr lang="en-US" dirty="0" smtClean="0"/>
            </a:br>
            <a:r>
              <a:rPr lang="en-US" b="1" dirty="0" err="1" smtClean="0"/>
              <a:t>Administrado</a:t>
            </a:r>
            <a:endParaRPr lang="en-US" b="1" dirty="0"/>
          </a:p>
        </p:txBody>
      </p:sp>
    </p:spTree>
    <p:extLst>
      <p:ext uri="{BB962C8B-B14F-4D97-AF65-F5344CB8AC3E}">
        <p14:creationId xmlns:p14="http://schemas.microsoft.com/office/powerpoint/2010/main" val="1701952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Distribución</a:t>
            </a:r>
            <a:r>
              <a:rPr lang="en-US" sz="3200" dirty="0" smtClean="0"/>
              <a:t> de </a:t>
            </a:r>
            <a:r>
              <a:rPr lang="en-US" sz="3200" dirty="0" err="1" smtClean="0"/>
              <a:t>Aplicaciones</a:t>
            </a:r>
            <a:r>
              <a:rPr lang="en-US" sz="3200" dirty="0" smtClean="0"/>
              <a:t>. </a:t>
            </a:r>
            <a:r>
              <a:rPr lang="en-US" sz="3200" dirty="0" err="1" smtClean="0"/>
              <a:t>Administrado</a:t>
            </a:r>
            <a:r>
              <a:rPr lang="en-US" sz="3200" dirty="0" smtClean="0"/>
              <a:t>.</a:t>
            </a:r>
            <a:endParaRPr lang="en-US" sz="3200" dirty="0"/>
          </a:p>
        </p:txBody>
      </p:sp>
      <p:sp>
        <p:nvSpPr>
          <p:cNvPr id="13" name="Text Placeholder 6"/>
          <p:cNvSpPr txBox="1">
            <a:spLocks/>
          </p:cNvSpPr>
          <p:nvPr/>
        </p:nvSpPr>
        <p:spPr>
          <a:xfrm>
            <a:off x="1276266" y="1317357"/>
            <a:ext cx="6802953" cy="3028693"/>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El </a:t>
            </a:r>
            <a:r>
              <a:rPr lang="en-US" sz="2400" dirty="0" err="1" smtClean="0">
                <a:solidFill>
                  <a:schemeClr val="bg1">
                    <a:lumMod val="50000"/>
                  </a:schemeClr>
                </a:solidFill>
                <a:latin typeface="Segoe UI Light"/>
              </a:rPr>
              <a:t>despliegue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vía</a:t>
            </a:r>
            <a:r>
              <a:rPr lang="en-US" sz="2400" dirty="0" smtClean="0">
                <a:solidFill>
                  <a:schemeClr val="bg1">
                    <a:lumMod val="50000"/>
                  </a:schemeClr>
                </a:solidFill>
                <a:latin typeface="Segoe UI Light"/>
              </a:rPr>
              <a:t> email o </a:t>
            </a:r>
            <a:r>
              <a:rPr lang="en-US" sz="2400" dirty="0" err="1" smtClean="0">
                <a:solidFill>
                  <a:schemeClr val="bg1">
                    <a:lumMod val="50000"/>
                  </a:schemeClr>
                </a:solidFill>
                <a:latin typeface="Segoe UI Light"/>
              </a:rPr>
              <a:t>mediante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una</a:t>
            </a:r>
            <a:r>
              <a:rPr lang="en-US" sz="2400" dirty="0" smtClean="0">
                <a:solidFill>
                  <a:schemeClr val="bg1">
                    <a:lumMod val="50000"/>
                  </a:schemeClr>
                </a:solidFill>
                <a:latin typeface="Segoe UI Light"/>
              </a:rPr>
              <a:t> URL.</a:t>
            </a:r>
          </a:p>
          <a:p>
            <a:pPr defTabSz="685752">
              <a:lnSpc>
                <a:spcPct val="90000"/>
              </a:lnSpc>
              <a:spcAft>
                <a:spcPts val="441"/>
              </a:spcAft>
              <a:buSzPct val="105000"/>
            </a:pPr>
            <a:r>
              <a:rPr lang="en-US" sz="2400" dirty="0" smtClean="0">
                <a:solidFill>
                  <a:schemeClr val="bg1">
                    <a:lumMod val="50000"/>
                  </a:schemeClr>
                </a:solidFill>
                <a:latin typeface="Segoe UI Light"/>
              </a:rPr>
              <a:t>La </a:t>
            </a:r>
            <a:r>
              <a:rPr lang="en-US" sz="2400" dirty="0" err="1" smtClean="0">
                <a:solidFill>
                  <a:schemeClr val="bg1">
                    <a:lumMod val="50000"/>
                  </a:schemeClr>
                </a:solidFill>
                <a:latin typeface="Segoe UI Light"/>
              </a:rPr>
              <a:t>instalación</a:t>
            </a:r>
            <a:r>
              <a:rPr lang="en-US" sz="2400" dirty="0" smtClean="0">
                <a:solidFill>
                  <a:schemeClr val="bg1">
                    <a:lumMod val="50000"/>
                  </a:schemeClr>
                </a:solidFill>
                <a:latin typeface="Segoe UI Light"/>
              </a:rPr>
              <a:t> require </a:t>
            </a:r>
            <a:r>
              <a:rPr lang="en-US" sz="2400" dirty="0" err="1" smtClean="0">
                <a:solidFill>
                  <a:schemeClr val="bg1">
                    <a:lumMod val="50000"/>
                  </a:schemeClr>
                </a:solidFill>
                <a:latin typeface="Segoe UI Light"/>
              </a:rPr>
              <a:t>acción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parte del </a:t>
            </a:r>
            <a:r>
              <a:rPr lang="en-US" sz="2400" dirty="0" err="1" smtClean="0">
                <a:solidFill>
                  <a:schemeClr val="bg1">
                    <a:lumMod val="50000"/>
                  </a:schemeClr>
                </a:solidFill>
                <a:latin typeface="Segoe UI Light"/>
              </a:rPr>
              <a:t>usuario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smtClean="0">
                <a:solidFill>
                  <a:schemeClr val="bg1">
                    <a:lumMod val="50000"/>
                  </a:schemeClr>
                </a:solidFill>
                <a:latin typeface="Segoe UI Light"/>
              </a:rPr>
              <a:t>No </a:t>
            </a:r>
            <a:r>
              <a:rPr lang="en-US" sz="2400" dirty="0" err="1" smtClean="0">
                <a:solidFill>
                  <a:schemeClr val="bg1">
                    <a:lumMod val="50000"/>
                  </a:schemeClr>
                </a:solidFill>
                <a:latin typeface="Segoe UI Light"/>
              </a:rPr>
              <a:t>tenemos</a:t>
            </a:r>
            <a:r>
              <a:rPr lang="en-US" sz="2400" dirty="0" smtClean="0">
                <a:solidFill>
                  <a:schemeClr val="bg1">
                    <a:lumMod val="50000"/>
                  </a:schemeClr>
                </a:solidFill>
                <a:latin typeface="Segoe UI Light"/>
              </a:rPr>
              <a:t> control </a:t>
            </a:r>
            <a:r>
              <a:rPr lang="en-US" sz="2400" dirty="0" err="1" smtClean="0">
                <a:solidFill>
                  <a:schemeClr val="bg1">
                    <a:lumMod val="50000"/>
                  </a:schemeClr>
                </a:solidFill>
                <a:latin typeface="Segoe UI Light"/>
              </a:rPr>
              <a:t>sobre</a:t>
            </a:r>
            <a:r>
              <a:rPr lang="en-US" sz="2400" dirty="0" smtClean="0">
                <a:solidFill>
                  <a:schemeClr val="bg1">
                    <a:lumMod val="50000"/>
                  </a:schemeClr>
                </a:solidFill>
                <a:latin typeface="Segoe UI Light"/>
              </a:rPr>
              <a:t> los </a:t>
            </a:r>
            <a:r>
              <a:rPr lang="en-US" sz="2400" dirty="0" err="1" smtClean="0">
                <a:solidFill>
                  <a:schemeClr val="bg1">
                    <a:lumMod val="50000"/>
                  </a:schemeClr>
                </a:solidFill>
                <a:latin typeface="Segoe UI Light"/>
              </a:rPr>
              <a:t>dispositivos</a:t>
            </a:r>
            <a:r>
              <a:rPr lang="en-US" sz="2400" dirty="0" smtClean="0">
                <a:solidFill>
                  <a:schemeClr val="bg1">
                    <a:lumMod val="50000"/>
                  </a:schemeClr>
                </a:solidFill>
                <a:latin typeface="Segoe UI Light"/>
              </a:rPr>
              <a:t> de los </a:t>
            </a:r>
            <a:r>
              <a:rPr lang="en-US" sz="2400" dirty="0" err="1" smtClean="0">
                <a:solidFill>
                  <a:schemeClr val="bg1">
                    <a:lumMod val="50000"/>
                  </a:schemeClr>
                </a:solidFill>
                <a:latin typeface="Segoe UI Light"/>
              </a:rPr>
              <a:t>usuarios</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Beneficios</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err="1" smtClean="0">
                <a:solidFill>
                  <a:schemeClr val="bg1">
                    <a:lumMod val="50000"/>
                  </a:schemeClr>
                </a:solidFill>
                <a:latin typeface="Segoe UI Light"/>
              </a:rPr>
              <a:t>Bajo</a:t>
            </a:r>
            <a:r>
              <a:rPr lang="en-US" sz="2200" dirty="0" smtClean="0">
                <a:solidFill>
                  <a:schemeClr val="bg1">
                    <a:lumMod val="50000"/>
                  </a:schemeClr>
                </a:solidFill>
                <a:latin typeface="Segoe UI Light"/>
              </a:rPr>
              <a:t> </a:t>
            </a:r>
            <a:r>
              <a:rPr lang="en-US" sz="2200" dirty="0" err="1" smtClean="0">
                <a:solidFill>
                  <a:schemeClr val="bg1">
                    <a:lumMod val="50000"/>
                  </a:schemeClr>
                </a:solidFill>
                <a:latin typeface="Segoe UI Light"/>
              </a:rPr>
              <a:t>coste</a:t>
            </a:r>
            <a:endParaRPr lang="en-US" sz="2200" dirty="0" smtClean="0">
              <a:solidFill>
                <a:schemeClr val="bg1">
                  <a:lumMod val="50000"/>
                </a:schemeClr>
              </a:solidFill>
              <a:latin typeface="Segoe UI Light"/>
            </a:endParaRPr>
          </a:p>
          <a:p>
            <a:pPr lvl="1" defTabSz="685752">
              <a:lnSpc>
                <a:spcPct val="90000"/>
              </a:lnSpc>
              <a:spcAft>
                <a:spcPts val="441"/>
              </a:spcAft>
              <a:buSzPct val="105000"/>
            </a:pPr>
            <a:r>
              <a:rPr lang="en-US" sz="2200" dirty="0" smtClean="0">
                <a:solidFill>
                  <a:schemeClr val="bg1">
                    <a:lumMod val="50000"/>
                  </a:schemeClr>
                </a:solidFill>
                <a:latin typeface="Segoe UI Light"/>
              </a:rPr>
              <a:t>Flexible</a:t>
            </a:r>
          </a:p>
          <a:p>
            <a:pPr lvl="1" defTabSz="685752">
              <a:lnSpc>
                <a:spcPct val="90000"/>
              </a:lnSpc>
              <a:spcAft>
                <a:spcPts val="441"/>
              </a:spcAft>
              <a:buSzPct val="105000"/>
            </a:pPr>
            <a:r>
              <a:rPr lang="en-US" sz="2200" dirty="0" err="1" smtClean="0">
                <a:solidFill>
                  <a:schemeClr val="bg1">
                    <a:lumMod val="50000"/>
                  </a:schemeClr>
                </a:solidFill>
                <a:latin typeface="Segoe UI Light"/>
              </a:rPr>
              <a:t>Altamente</a:t>
            </a:r>
            <a:r>
              <a:rPr lang="en-US" sz="2200" dirty="0" smtClean="0">
                <a:solidFill>
                  <a:schemeClr val="bg1">
                    <a:lumMod val="50000"/>
                  </a:schemeClr>
                </a:solidFill>
                <a:latin typeface="Segoe UI Light"/>
              </a:rPr>
              <a:t> </a:t>
            </a:r>
            <a:r>
              <a:rPr lang="en-US" sz="2200" dirty="0" err="1" smtClean="0">
                <a:solidFill>
                  <a:schemeClr val="bg1">
                    <a:lumMod val="50000"/>
                  </a:schemeClr>
                </a:solidFill>
                <a:latin typeface="Segoe UI Light"/>
              </a:rPr>
              <a:t>personalizable</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22313365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Application Enrollment Token</a:t>
            </a:r>
            <a:endParaRPr lang="en-US" sz="4000" dirty="0"/>
          </a:p>
        </p:txBody>
      </p:sp>
      <p:sp>
        <p:nvSpPr>
          <p:cNvPr id="13" name="Text Placeholder 6"/>
          <p:cNvSpPr txBox="1">
            <a:spLocks/>
          </p:cNvSpPr>
          <p:nvPr/>
        </p:nvSpPr>
        <p:spPr>
          <a:xfrm>
            <a:off x="1276266" y="1317357"/>
            <a:ext cx="6802953" cy="2549075"/>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err="1" smtClean="0">
                <a:solidFill>
                  <a:schemeClr val="bg1">
                    <a:lumMod val="50000"/>
                  </a:schemeClr>
                </a:solidFill>
                <a:latin typeface="Segoe UI Light"/>
              </a:rPr>
              <a:t>Certificado</a:t>
            </a:r>
            <a:r>
              <a:rPr lang="en-US" sz="2400" dirty="0" smtClean="0">
                <a:solidFill>
                  <a:schemeClr val="bg1">
                    <a:lumMod val="50000"/>
                  </a:schemeClr>
                </a:solidFill>
                <a:latin typeface="Segoe UI Light"/>
              </a:rPr>
              <a:t> Symantec</a:t>
            </a:r>
          </a:p>
          <a:p>
            <a:pPr lvl="1" defTabSz="685752">
              <a:lnSpc>
                <a:spcPct val="90000"/>
              </a:lnSpc>
              <a:spcAft>
                <a:spcPts val="441"/>
              </a:spcAft>
              <a:buSzPct val="105000"/>
            </a:pPr>
            <a:r>
              <a:rPr lang="en-US" dirty="0" smtClean="0">
                <a:solidFill>
                  <a:schemeClr val="bg1">
                    <a:lumMod val="50000"/>
                  </a:schemeClr>
                </a:solidFill>
                <a:latin typeface="Segoe UI Light"/>
              </a:rPr>
              <a:t>Enterprise Mobile Code Signing Certificate</a:t>
            </a:r>
          </a:p>
          <a:p>
            <a:pPr lvl="1" defTabSz="685752">
              <a:lnSpc>
                <a:spcPct val="90000"/>
              </a:lnSpc>
              <a:spcAft>
                <a:spcPts val="441"/>
              </a:spcAft>
              <a:buSzPct val="105000"/>
            </a:pPr>
            <a:endParaRPr lang="en-US" dirty="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de la </a:t>
            </a:r>
            <a:r>
              <a:rPr lang="en-US" sz="2400" dirty="0" err="1" smtClean="0">
                <a:solidFill>
                  <a:schemeClr val="bg1">
                    <a:lumMod val="50000"/>
                  </a:schemeClr>
                </a:solidFill>
                <a:latin typeface="Segoe UI Light"/>
              </a:rPr>
              <a:t>empresa</a:t>
            </a:r>
            <a:r>
              <a:rPr lang="en-US" sz="2400" dirty="0" smtClean="0">
                <a:solidFill>
                  <a:schemeClr val="bg1">
                    <a:lumMod val="50000"/>
                  </a:schemeClr>
                </a:solidFill>
                <a:latin typeface="Segoe UI Light"/>
              </a:rPr>
              <a:t> en los </a:t>
            </a:r>
            <a:r>
              <a:rPr lang="en-US" sz="2400" dirty="0" err="1" smtClean="0">
                <a:solidFill>
                  <a:schemeClr val="bg1">
                    <a:lumMod val="50000"/>
                  </a:schemeClr>
                </a:solidFill>
                <a:latin typeface="Segoe UI Light"/>
              </a:rPr>
              <a:t>teléfonos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inscripción</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Tiene</a:t>
            </a:r>
            <a:r>
              <a:rPr lang="en-US" sz="2400" dirty="0" smtClean="0">
                <a:solidFill>
                  <a:schemeClr val="bg1">
                    <a:lumMod val="50000"/>
                  </a:schemeClr>
                </a:solidFill>
                <a:latin typeface="Segoe UI Light"/>
              </a:rPr>
              <a:t> un </a:t>
            </a:r>
            <a:r>
              <a:rPr lang="en-US" sz="2400" dirty="0" err="1" smtClean="0">
                <a:solidFill>
                  <a:schemeClr val="bg1">
                    <a:lumMod val="50000"/>
                  </a:schemeClr>
                </a:solidFill>
                <a:latin typeface="Segoe UI Light"/>
              </a:rPr>
              <a:t>periodo</a:t>
            </a:r>
            <a:r>
              <a:rPr lang="en-US" sz="2400" dirty="0" smtClean="0">
                <a:solidFill>
                  <a:schemeClr val="bg1">
                    <a:lumMod val="50000"/>
                  </a:schemeClr>
                </a:solidFill>
                <a:latin typeface="Segoe UI Light"/>
              </a:rPr>
              <a:t> </a:t>
            </a:r>
            <a:r>
              <a:rPr lang="en-US" sz="2400" dirty="0" smtClean="0">
                <a:solidFill>
                  <a:schemeClr val="bg1">
                    <a:lumMod val="50000"/>
                  </a:schemeClr>
                </a:solidFill>
                <a:latin typeface="Segoe UI Light"/>
              </a:rPr>
              <a:t>de </a:t>
            </a:r>
            <a:r>
              <a:rPr lang="en-US" sz="2400" dirty="0" err="1" smtClean="0">
                <a:solidFill>
                  <a:schemeClr val="bg1">
                    <a:lumMod val="50000"/>
                  </a:schemeClr>
                </a:solidFill>
                <a:latin typeface="Segoe UI Light"/>
              </a:rPr>
              <a:t>caducidad</a:t>
            </a:r>
            <a:r>
              <a:rPr lang="en-US" sz="2400" dirty="0" smtClean="0">
                <a:solidFill>
                  <a:schemeClr val="bg1">
                    <a:lumMod val="50000"/>
                  </a:schemeClr>
                </a:solidFill>
                <a:latin typeface="Segoe UI Light"/>
              </a:rPr>
              <a:t> de un </a:t>
            </a:r>
            <a:r>
              <a:rPr lang="en-US" sz="2400" dirty="0" err="1" smtClean="0">
                <a:solidFill>
                  <a:schemeClr val="bg1">
                    <a:lumMod val="50000"/>
                  </a:schemeClr>
                </a:solidFill>
                <a:latin typeface="Segoe UI Light"/>
              </a:rPr>
              <a:t>año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Tras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periodo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debe</a:t>
            </a:r>
            <a:r>
              <a:rPr lang="en-US" sz="2400" dirty="0" smtClean="0">
                <a:solidFill>
                  <a:schemeClr val="bg1">
                    <a:lumMod val="50000"/>
                  </a:schemeClr>
                </a:solidFill>
                <a:latin typeface="Segoe UI Light"/>
              </a:rPr>
              <a:t> se </a:t>
            </a:r>
            <a:r>
              <a:rPr lang="en-US" sz="2400" dirty="0" err="1" smtClean="0">
                <a:solidFill>
                  <a:schemeClr val="bg1">
                    <a:lumMod val="50000"/>
                  </a:schemeClr>
                </a:solidFill>
                <a:latin typeface="Segoe UI Light"/>
              </a:rPr>
              <a:t>renovado</a:t>
            </a:r>
            <a:r>
              <a:rPr lang="en-US" sz="2400" dirty="0" smtClean="0">
                <a:solidFill>
                  <a:schemeClr val="bg1">
                    <a:lumMod val="50000"/>
                  </a:schemeClr>
                </a:solidFill>
                <a:latin typeface="Segoe UI Light"/>
              </a:rPr>
              <a:t>.</a:t>
            </a:r>
            <a:endParaRPr lang="en-US" sz="2400" dirty="0">
              <a:solidFill>
                <a:schemeClr val="bg1">
                  <a:lumMod val="50000"/>
                </a:schemeClr>
              </a:solidFill>
              <a:latin typeface="Segoe UI Light"/>
            </a:endParaRPr>
          </a:p>
        </p:txBody>
      </p:sp>
    </p:spTree>
    <p:extLst>
      <p:ext uri="{BB962C8B-B14F-4D97-AF65-F5344CB8AC3E}">
        <p14:creationId xmlns:p14="http://schemas.microsoft.com/office/powerpoint/2010/main" val="246288037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869089" y="1280122"/>
            <a:ext cx="1344637" cy="162477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78155" y="1280122"/>
            <a:ext cx="1344637" cy="162477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01930" y="274661"/>
            <a:ext cx="8740142" cy="672319"/>
          </a:xfrm>
        </p:spPr>
        <p:txBody>
          <a:bodyPr>
            <a:normAutofit/>
          </a:bodyPr>
          <a:lstStyle/>
          <a:p>
            <a:pPr algn="l"/>
            <a:r>
              <a:rPr lang="en-US" sz="3600" dirty="0" err="1" smtClean="0"/>
              <a:t>Distribución</a:t>
            </a:r>
            <a:r>
              <a:rPr lang="en-US" sz="3600" dirty="0" smtClean="0"/>
              <a:t> </a:t>
            </a:r>
            <a:r>
              <a:rPr lang="en-US" sz="3600" dirty="0" err="1" smtClean="0"/>
              <a:t>empresarial</a:t>
            </a:r>
            <a:r>
              <a:rPr lang="en-US" sz="3600" dirty="0" smtClean="0"/>
              <a:t>. </a:t>
            </a:r>
            <a:r>
              <a:rPr lang="en-US" sz="3600" dirty="0" err="1" smtClean="0"/>
              <a:t>Administrado</a:t>
            </a:r>
            <a:r>
              <a:rPr lang="en-US" sz="3600" dirty="0" smtClean="0"/>
              <a:t>.</a:t>
            </a:r>
            <a:endParaRPr lang="en-US" sz="3600" dirty="0"/>
          </a:p>
        </p:txBody>
      </p:sp>
      <p:pic>
        <p:nvPicPr>
          <p:cNvPr id="103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61" y="1512398"/>
            <a:ext cx="896425" cy="89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195" y="1512398"/>
            <a:ext cx="896425" cy="89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3507495" y="1280122"/>
            <a:ext cx="1904903" cy="896425"/>
          </a:xfrm>
          <a:prstGeom prst="rect">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3647562" y="1558613"/>
            <a:ext cx="1624770" cy="363946"/>
          </a:xfrm>
          <a:prstGeom prst="rect">
            <a:avLst/>
          </a:prstGeom>
          <a:noFill/>
        </p:spPr>
        <p:txBody>
          <a:bodyPr wrap="square" rtlCol="0">
            <a:spAutoFit/>
          </a:bodyPr>
          <a:lstStyle/>
          <a:p>
            <a:pPr algn="ctr"/>
            <a:r>
              <a:rPr lang="en-US" sz="1765" dirty="0" err="1" smtClean="0">
                <a:gradFill>
                  <a:gsLst>
                    <a:gs pos="0">
                      <a:srgbClr val="FFFFFF"/>
                    </a:gs>
                    <a:gs pos="100000">
                      <a:srgbClr val="FFFFFF"/>
                    </a:gs>
                  </a:gsLst>
                  <a:lin ang="5400000" scaled="0"/>
                </a:gradFill>
              </a:rPr>
              <a:t>Empresa</a:t>
            </a:r>
            <a:endParaRPr lang="en-US" sz="1765" dirty="0">
              <a:gradFill>
                <a:gsLst>
                  <a:gs pos="0">
                    <a:srgbClr val="FFFFFF"/>
                  </a:gs>
                  <a:gs pos="100000">
                    <a:srgbClr val="FFFFFF"/>
                  </a:gs>
                </a:gsLst>
                <a:lin ang="5400000" scaled="0"/>
              </a:gradFill>
            </a:endParaRPr>
          </a:p>
        </p:txBody>
      </p:sp>
      <p:sp>
        <p:nvSpPr>
          <p:cNvPr id="11" name="TextBox 10"/>
          <p:cNvSpPr txBox="1"/>
          <p:nvPr/>
        </p:nvSpPr>
        <p:spPr>
          <a:xfrm>
            <a:off x="6953128" y="2430766"/>
            <a:ext cx="1176558" cy="363946"/>
          </a:xfrm>
          <a:prstGeom prst="rect">
            <a:avLst/>
          </a:prstGeom>
          <a:noFill/>
        </p:spPr>
        <p:txBody>
          <a:bodyPr wrap="square" rtlCol="0">
            <a:spAutoFit/>
          </a:bodyPr>
          <a:lstStyle/>
          <a:p>
            <a:pPr algn="ctr"/>
            <a:r>
              <a:rPr lang="en-US" sz="1765" dirty="0">
                <a:gradFill>
                  <a:gsLst>
                    <a:gs pos="0">
                      <a:srgbClr val="FFFFFF"/>
                    </a:gs>
                    <a:gs pos="100000">
                      <a:srgbClr val="FFFFFF"/>
                    </a:gs>
                  </a:gsLst>
                  <a:lin ang="5400000" scaled="0"/>
                </a:gradFill>
              </a:rPr>
              <a:t>Microsoft</a:t>
            </a:r>
          </a:p>
        </p:txBody>
      </p:sp>
      <p:sp>
        <p:nvSpPr>
          <p:cNvPr id="12" name="TextBox 11"/>
          <p:cNvSpPr txBox="1"/>
          <p:nvPr/>
        </p:nvSpPr>
        <p:spPr>
          <a:xfrm>
            <a:off x="594115" y="2419794"/>
            <a:ext cx="1512717" cy="363946"/>
          </a:xfrm>
          <a:prstGeom prst="rect">
            <a:avLst/>
          </a:prstGeom>
          <a:noFill/>
        </p:spPr>
        <p:txBody>
          <a:bodyPr wrap="square" rtlCol="0">
            <a:spAutoFit/>
          </a:bodyPr>
          <a:lstStyle/>
          <a:p>
            <a:pPr algn="ctr"/>
            <a:r>
              <a:rPr lang="en-US" sz="1765" dirty="0">
                <a:gradFill>
                  <a:gsLst>
                    <a:gs pos="0">
                      <a:srgbClr val="FFFFFF"/>
                    </a:gs>
                    <a:gs pos="100000">
                      <a:srgbClr val="FFFFFF"/>
                    </a:gs>
                  </a:gsLst>
                  <a:lin ang="5400000" scaled="0"/>
                </a:gradFill>
              </a:rPr>
              <a:t>Symantec</a:t>
            </a:r>
          </a:p>
        </p:txBody>
      </p:sp>
      <p:pic>
        <p:nvPicPr>
          <p:cNvPr id="10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407" y="3801316"/>
            <a:ext cx="1121080" cy="1121080"/>
          </a:xfrm>
          <a:prstGeom prst="rect">
            <a:avLst/>
          </a:prstGeom>
          <a:noFill/>
          <a:ln>
            <a:noFill/>
          </a:ln>
          <a:effectLst/>
          <a:extLst/>
        </p:spPr>
      </p:pic>
      <p:grpSp>
        <p:nvGrpSpPr>
          <p:cNvPr id="34" name="Group 33"/>
          <p:cNvGrpSpPr/>
          <p:nvPr/>
        </p:nvGrpSpPr>
        <p:grpSpPr>
          <a:xfrm>
            <a:off x="5468425" y="1424847"/>
            <a:ext cx="1328707" cy="392186"/>
            <a:chOff x="7437437" y="1937394"/>
            <a:chExt cx="1807134" cy="533400"/>
          </a:xfrm>
        </p:grpSpPr>
        <p:sp>
          <p:nvSpPr>
            <p:cNvPr id="18" name="Right Arrow 17"/>
            <p:cNvSpPr/>
            <p:nvPr/>
          </p:nvSpPr>
          <p:spPr bwMode="auto">
            <a:xfrm>
              <a:off x="7437437" y="2045358"/>
              <a:ext cx="1807134"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28" name="Group 27"/>
            <p:cNvGrpSpPr/>
            <p:nvPr/>
          </p:nvGrpSpPr>
          <p:grpSpPr>
            <a:xfrm>
              <a:off x="8085137" y="1937394"/>
              <a:ext cx="533400" cy="533400"/>
              <a:chOff x="8085137" y="1937394"/>
              <a:chExt cx="533400" cy="533400"/>
            </a:xfrm>
          </p:grpSpPr>
          <p:sp>
            <p:nvSpPr>
              <p:cNvPr id="22" name="Flowchart: Connector 21"/>
              <p:cNvSpPr/>
              <p:nvPr/>
            </p:nvSpPr>
            <p:spPr bwMode="auto">
              <a:xfrm>
                <a:off x="8085137" y="1937394"/>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23" name="TextBox 22"/>
              <p:cNvSpPr txBox="1"/>
              <p:nvPr/>
            </p:nvSpPr>
            <p:spPr>
              <a:xfrm>
                <a:off x="8176147" y="1973260"/>
                <a:ext cx="423395" cy="494992"/>
              </a:xfrm>
              <a:prstGeom prst="rect">
                <a:avLst/>
              </a:prstGeom>
              <a:noFill/>
            </p:spPr>
            <p:txBody>
              <a:bodyPr wrap="none" rtlCol="0">
                <a:spAutoFit/>
              </a:bodyPr>
              <a:lstStyle/>
              <a:p>
                <a:r>
                  <a:rPr lang="en-US" sz="1765" dirty="0">
                    <a:solidFill>
                      <a:srgbClr val="FFFFFF"/>
                    </a:solidFill>
                  </a:rPr>
                  <a:t>1</a:t>
                </a:r>
              </a:p>
            </p:txBody>
          </p:sp>
        </p:grpSp>
      </p:grpSp>
      <p:grpSp>
        <p:nvGrpSpPr>
          <p:cNvPr id="33" name="Group 32"/>
          <p:cNvGrpSpPr/>
          <p:nvPr/>
        </p:nvGrpSpPr>
        <p:grpSpPr>
          <a:xfrm>
            <a:off x="2050805" y="1424847"/>
            <a:ext cx="1400664" cy="392186"/>
            <a:chOff x="2789237" y="1937394"/>
            <a:chExt cx="1905000" cy="533400"/>
          </a:xfrm>
        </p:grpSpPr>
        <p:sp>
          <p:nvSpPr>
            <p:cNvPr id="65" name="Right Arrow 64"/>
            <p:cNvSpPr/>
            <p:nvPr/>
          </p:nvSpPr>
          <p:spPr bwMode="auto">
            <a:xfrm rot="10800000">
              <a:off x="2789237" y="2077760"/>
              <a:ext cx="1905000" cy="27239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3524268" y="1937394"/>
              <a:ext cx="533400" cy="533400"/>
              <a:chOff x="3524268" y="1937394"/>
              <a:chExt cx="533400" cy="533400"/>
            </a:xfrm>
          </p:grpSpPr>
          <p:sp>
            <p:nvSpPr>
              <p:cNvPr id="45" name="Flowchart: Connector 44"/>
              <p:cNvSpPr/>
              <p:nvPr/>
            </p:nvSpPr>
            <p:spPr bwMode="auto">
              <a:xfrm>
                <a:off x="3524268" y="1937394"/>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3615278" y="1973260"/>
                <a:ext cx="329116" cy="494992"/>
              </a:xfrm>
              <a:prstGeom prst="rect">
                <a:avLst/>
              </a:prstGeom>
              <a:noFill/>
            </p:spPr>
            <p:txBody>
              <a:bodyPr wrap="square" rtlCol="0">
                <a:spAutoFit/>
              </a:bodyPr>
              <a:lstStyle/>
              <a:p>
                <a:r>
                  <a:rPr lang="en-US" sz="1765" dirty="0">
                    <a:solidFill>
                      <a:srgbClr val="FFFFFF"/>
                    </a:solidFill>
                  </a:rPr>
                  <a:t>2</a:t>
                </a:r>
              </a:p>
            </p:txBody>
          </p:sp>
        </p:grpSp>
      </p:grpSp>
      <p:grpSp>
        <p:nvGrpSpPr>
          <p:cNvPr id="25" name="Group 24"/>
          <p:cNvGrpSpPr/>
          <p:nvPr/>
        </p:nvGrpSpPr>
        <p:grpSpPr>
          <a:xfrm>
            <a:off x="3767494" y="1003007"/>
            <a:ext cx="392186" cy="392186"/>
            <a:chOff x="5105606" y="1439862"/>
            <a:chExt cx="533400" cy="533400"/>
          </a:xfrm>
        </p:grpSpPr>
        <p:sp>
          <p:nvSpPr>
            <p:cNvPr id="47" name="Flowchart: Connector 46"/>
            <p:cNvSpPr/>
            <p:nvPr/>
          </p:nvSpPr>
          <p:spPr bwMode="auto">
            <a:xfrm>
              <a:off x="5105606" y="1439862"/>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48" name="TextBox 47"/>
            <p:cNvSpPr txBox="1"/>
            <p:nvPr/>
          </p:nvSpPr>
          <p:spPr>
            <a:xfrm>
              <a:off x="5196616" y="1475728"/>
              <a:ext cx="423395" cy="494992"/>
            </a:xfrm>
            <a:prstGeom prst="rect">
              <a:avLst/>
            </a:prstGeom>
            <a:noFill/>
          </p:spPr>
          <p:txBody>
            <a:bodyPr wrap="none" rtlCol="0">
              <a:spAutoFit/>
            </a:bodyPr>
            <a:lstStyle/>
            <a:p>
              <a:r>
                <a:rPr lang="en-US" sz="1765" dirty="0">
                  <a:solidFill>
                    <a:srgbClr val="FFFFFF"/>
                  </a:solidFill>
                </a:rPr>
                <a:t>3</a:t>
              </a:r>
            </a:p>
          </p:txBody>
        </p:sp>
      </p:grpSp>
      <p:grpSp>
        <p:nvGrpSpPr>
          <p:cNvPr id="24" name="Group 23"/>
          <p:cNvGrpSpPr/>
          <p:nvPr/>
        </p:nvGrpSpPr>
        <p:grpSpPr>
          <a:xfrm>
            <a:off x="4729154" y="1003007"/>
            <a:ext cx="392186" cy="392186"/>
            <a:chOff x="5648716" y="1439862"/>
            <a:chExt cx="533400" cy="533400"/>
          </a:xfrm>
        </p:grpSpPr>
        <p:sp>
          <p:nvSpPr>
            <p:cNvPr id="49" name="Flowchart: Connector 48"/>
            <p:cNvSpPr/>
            <p:nvPr/>
          </p:nvSpPr>
          <p:spPr bwMode="auto">
            <a:xfrm>
              <a:off x="5648716" y="1439862"/>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5739726" y="1475728"/>
              <a:ext cx="423395" cy="494992"/>
            </a:xfrm>
            <a:prstGeom prst="rect">
              <a:avLst/>
            </a:prstGeom>
            <a:noFill/>
          </p:spPr>
          <p:txBody>
            <a:bodyPr wrap="none" rtlCol="0">
              <a:spAutoFit/>
            </a:bodyPr>
            <a:lstStyle/>
            <a:p>
              <a:r>
                <a:rPr lang="en-US" sz="1765" dirty="0">
                  <a:solidFill>
                    <a:srgbClr val="FFFFFF"/>
                  </a:solidFill>
                </a:rPr>
                <a:t>5</a:t>
              </a:r>
            </a:p>
          </p:txBody>
        </p:sp>
      </p:grpSp>
      <p:grpSp>
        <p:nvGrpSpPr>
          <p:cNvPr id="2" name="Group 1"/>
          <p:cNvGrpSpPr/>
          <p:nvPr/>
        </p:nvGrpSpPr>
        <p:grpSpPr>
          <a:xfrm>
            <a:off x="3767494" y="2232573"/>
            <a:ext cx="392186" cy="1456690"/>
            <a:chOff x="5124053" y="3035958"/>
            <a:chExt cx="533400" cy="1981200"/>
          </a:xfrm>
        </p:grpSpPr>
        <p:sp>
          <p:nvSpPr>
            <p:cNvPr id="71" name="Right Arrow 70"/>
            <p:cNvSpPr/>
            <p:nvPr/>
          </p:nvSpPr>
          <p:spPr bwMode="auto">
            <a:xfrm rot="5400000">
              <a:off x="4400153" y="3899659"/>
              <a:ext cx="1981200"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30" name="Group 29"/>
            <p:cNvGrpSpPr/>
            <p:nvPr/>
          </p:nvGrpSpPr>
          <p:grpSpPr>
            <a:xfrm>
              <a:off x="5124053" y="3725862"/>
              <a:ext cx="533400" cy="533400"/>
              <a:chOff x="6611836" y="3829923"/>
              <a:chExt cx="533400" cy="533400"/>
            </a:xfrm>
          </p:grpSpPr>
          <p:sp>
            <p:nvSpPr>
              <p:cNvPr id="73" name="Flowchart: Connector 72"/>
              <p:cNvSpPr/>
              <p:nvPr/>
            </p:nvSpPr>
            <p:spPr bwMode="auto">
              <a:xfrm>
                <a:off x="6611836" y="3829923"/>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74" name="TextBox 73"/>
              <p:cNvSpPr txBox="1"/>
              <p:nvPr/>
            </p:nvSpPr>
            <p:spPr>
              <a:xfrm>
                <a:off x="6702846" y="3865789"/>
                <a:ext cx="423395" cy="494992"/>
              </a:xfrm>
              <a:prstGeom prst="rect">
                <a:avLst/>
              </a:prstGeom>
              <a:noFill/>
            </p:spPr>
            <p:txBody>
              <a:bodyPr wrap="none" rtlCol="0">
                <a:spAutoFit/>
              </a:bodyPr>
              <a:lstStyle/>
              <a:p>
                <a:r>
                  <a:rPr lang="en-US" sz="1765" dirty="0">
                    <a:solidFill>
                      <a:srgbClr val="FFFFFF"/>
                    </a:solidFill>
                  </a:rPr>
                  <a:t>4</a:t>
                </a:r>
              </a:p>
            </p:txBody>
          </p:sp>
        </p:grpSp>
      </p:grpSp>
      <p:grpSp>
        <p:nvGrpSpPr>
          <p:cNvPr id="36" name="Group 35"/>
          <p:cNvGrpSpPr/>
          <p:nvPr/>
        </p:nvGrpSpPr>
        <p:grpSpPr>
          <a:xfrm rot="10800000">
            <a:off x="4740080" y="2235591"/>
            <a:ext cx="392186" cy="1456690"/>
            <a:chOff x="5014595" y="3035958"/>
            <a:chExt cx="533400" cy="1981200"/>
          </a:xfrm>
        </p:grpSpPr>
        <p:sp>
          <p:nvSpPr>
            <p:cNvPr id="72" name="Right Arrow 71"/>
            <p:cNvSpPr/>
            <p:nvPr/>
          </p:nvSpPr>
          <p:spPr bwMode="auto">
            <a:xfrm rot="16200000">
              <a:off x="4287736" y="3899659"/>
              <a:ext cx="1981200"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29" name="Group 28"/>
            <p:cNvGrpSpPr/>
            <p:nvPr/>
          </p:nvGrpSpPr>
          <p:grpSpPr>
            <a:xfrm>
              <a:off x="5014595" y="3810959"/>
              <a:ext cx="533400" cy="533400"/>
              <a:chOff x="5014595" y="3810959"/>
              <a:chExt cx="533400" cy="533400"/>
            </a:xfrm>
          </p:grpSpPr>
          <p:sp>
            <p:nvSpPr>
              <p:cNvPr id="77" name="Flowchart: Connector 76"/>
              <p:cNvSpPr/>
              <p:nvPr/>
            </p:nvSpPr>
            <p:spPr bwMode="auto">
              <a:xfrm>
                <a:off x="5014595" y="3810959"/>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78" name="TextBox 77"/>
              <p:cNvSpPr txBox="1"/>
              <p:nvPr/>
            </p:nvSpPr>
            <p:spPr>
              <a:xfrm rot="10800000">
                <a:off x="5033590" y="3813500"/>
                <a:ext cx="423395" cy="494992"/>
              </a:xfrm>
              <a:prstGeom prst="rect">
                <a:avLst/>
              </a:prstGeom>
              <a:noFill/>
            </p:spPr>
            <p:txBody>
              <a:bodyPr wrap="none" rtlCol="0">
                <a:spAutoFit/>
              </a:bodyPr>
              <a:lstStyle/>
              <a:p>
                <a:r>
                  <a:rPr lang="en-US" sz="1765" dirty="0">
                    <a:solidFill>
                      <a:srgbClr val="FFFFFF"/>
                    </a:solidFill>
                  </a:rPr>
                  <a:t>6</a:t>
                </a:r>
              </a:p>
            </p:txBody>
          </p:sp>
        </p:grpSp>
      </p:grpSp>
      <p:grpSp>
        <p:nvGrpSpPr>
          <p:cNvPr id="32" name="Group 31"/>
          <p:cNvGrpSpPr/>
          <p:nvPr/>
        </p:nvGrpSpPr>
        <p:grpSpPr>
          <a:xfrm>
            <a:off x="3675575" y="4503024"/>
            <a:ext cx="392186" cy="392186"/>
            <a:chOff x="5187325" y="6122058"/>
            <a:chExt cx="533400" cy="533400"/>
          </a:xfrm>
        </p:grpSpPr>
        <p:sp>
          <p:nvSpPr>
            <p:cNvPr id="79" name="Flowchart: Connector 78"/>
            <p:cNvSpPr/>
            <p:nvPr/>
          </p:nvSpPr>
          <p:spPr bwMode="auto">
            <a:xfrm>
              <a:off x="5187325" y="6122058"/>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80" name="TextBox 79"/>
            <p:cNvSpPr txBox="1"/>
            <p:nvPr/>
          </p:nvSpPr>
          <p:spPr>
            <a:xfrm>
              <a:off x="5278335" y="6157924"/>
              <a:ext cx="423395" cy="494992"/>
            </a:xfrm>
            <a:prstGeom prst="rect">
              <a:avLst/>
            </a:prstGeom>
            <a:noFill/>
          </p:spPr>
          <p:txBody>
            <a:bodyPr wrap="none" rtlCol="0">
              <a:spAutoFit/>
            </a:bodyPr>
            <a:lstStyle/>
            <a:p>
              <a:r>
                <a:rPr lang="en-US" sz="1765" dirty="0">
                  <a:solidFill>
                    <a:srgbClr val="FFFFFF"/>
                  </a:solidFill>
                </a:rPr>
                <a:t>7</a:t>
              </a:r>
            </a:p>
          </p:txBody>
        </p:sp>
      </p:grpSp>
    </p:spTree>
    <p:extLst>
      <p:ext uri="{BB962C8B-B14F-4D97-AF65-F5344CB8AC3E}">
        <p14:creationId xmlns:p14="http://schemas.microsoft.com/office/powerpoint/2010/main" val="504006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righ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t>
            </a:r>
            <a:r>
              <a:rPr lang="en-US" dirty="0" err="1" smtClean="0"/>
              <a:t>Cómo</a:t>
            </a:r>
            <a:r>
              <a:rPr lang="en-US" dirty="0" smtClean="0"/>
              <a:t> </a:t>
            </a:r>
            <a:r>
              <a:rPr lang="en-US" dirty="0" err="1" smtClean="0"/>
              <a:t>crear</a:t>
            </a:r>
            <a:r>
              <a:rPr lang="en-US" dirty="0" smtClean="0"/>
              <a:t> un el AET?</a:t>
            </a:r>
            <a:endParaRPr lang="en-US" dirty="0"/>
          </a:p>
        </p:txBody>
      </p:sp>
    </p:spTree>
    <p:extLst>
      <p:ext uri="{BB962C8B-B14F-4D97-AF65-F5344CB8AC3E}">
        <p14:creationId xmlns:p14="http://schemas.microsoft.com/office/powerpoint/2010/main" val="62246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70"/>
            <a:ext cx="8229600" cy="857250"/>
          </a:xfrm>
        </p:spPr>
        <p:txBody>
          <a:bodyPr>
            <a:normAutofit/>
          </a:bodyPr>
          <a:lstStyle/>
          <a:p>
            <a:pPr algn="l"/>
            <a:r>
              <a:rPr lang="en-US" sz="4000" dirty="0" smtClean="0"/>
              <a:t>Windows Phone Dev Center</a:t>
            </a:r>
            <a:endParaRPr lang="en-US" sz="4000"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392" b="99347" l="853" r="98450"/>
                    </a14:imgEffect>
                  </a14:imgLayer>
                </a14:imgProps>
              </a:ext>
            </a:extLst>
          </a:blip>
          <a:stretch>
            <a:fillRect/>
          </a:stretch>
        </p:blipFill>
        <p:spPr>
          <a:xfrm>
            <a:off x="975494" y="822295"/>
            <a:ext cx="7088127" cy="4209516"/>
          </a:xfrm>
          <a:prstGeom prst="rect">
            <a:avLst/>
          </a:prstGeom>
        </p:spPr>
      </p:pic>
      <p:pic>
        <p:nvPicPr>
          <p:cNvPr id="7" name="Picture 6"/>
          <p:cNvPicPr>
            <a:picLocks noChangeAspect="1"/>
          </p:cNvPicPr>
          <p:nvPr/>
        </p:nvPicPr>
        <p:blipFill>
          <a:blip r:embed="rId5"/>
          <a:stretch>
            <a:fillRect/>
          </a:stretch>
        </p:blipFill>
        <p:spPr>
          <a:xfrm>
            <a:off x="1302739" y="1147958"/>
            <a:ext cx="6338732" cy="3574398"/>
          </a:xfrm>
          <a:prstGeom prst="rect">
            <a:avLst/>
          </a:prstGeom>
        </p:spPr>
      </p:pic>
    </p:spTree>
    <p:extLst>
      <p:ext uri="{BB962C8B-B14F-4D97-AF65-F5344CB8AC3E}">
        <p14:creationId xmlns:p14="http://schemas.microsoft.com/office/powerpoint/2010/main" val="19586758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42" y="869944"/>
            <a:ext cx="4678217" cy="2654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2723124" y="1351829"/>
            <a:ext cx="2241062" cy="336159"/>
          </a:xfrm>
          <a:prstGeom prst="rect">
            <a:avLst/>
          </a:prstGeom>
          <a:solidFill>
            <a:srgbClr val="E34A2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51520" y="-20538"/>
            <a:ext cx="8229600" cy="857250"/>
          </a:xfrm>
        </p:spPr>
        <p:txBody>
          <a:bodyPr>
            <a:normAutofit/>
          </a:bodyPr>
          <a:lstStyle/>
          <a:p>
            <a:pPr algn="l"/>
            <a:r>
              <a:rPr lang="en-US" sz="3600" dirty="0" err="1" smtClean="0"/>
              <a:t>Obtener</a:t>
            </a:r>
            <a:r>
              <a:rPr lang="en-US" sz="3600" dirty="0" smtClean="0"/>
              <a:t> el </a:t>
            </a:r>
            <a:r>
              <a:rPr lang="en-US" sz="3600" dirty="0" err="1" smtClean="0"/>
              <a:t>certificado</a:t>
            </a:r>
            <a:endParaRPr lang="en-US" dirty="0"/>
          </a:p>
        </p:txBody>
      </p:sp>
      <p:sp>
        <p:nvSpPr>
          <p:cNvPr id="12" name="Rectangle 11"/>
          <p:cNvSpPr/>
          <p:nvPr/>
        </p:nvSpPr>
        <p:spPr bwMode="auto">
          <a:xfrm>
            <a:off x="2723124" y="1765804"/>
            <a:ext cx="1456690" cy="364173"/>
          </a:xfrm>
          <a:prstGeom prst="rect">
            <a:avLst/>
          </a:prstGeom>
          <a:solidFill>
            <a:srgbClr val="00188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762" y="1171086"/>
            <a:ext cx="4851504" cy="3739787"/>
          </a:xfrm>
          <a:prstGeom prst="rect">
            <a:avLst/>
          </a:prstGeom>
          <a:noFill/>
          <a:ln w="38100" cap="rnd">
            <a:solidFill>
              <a:srgbClr val="00188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01929" y="1342558"/>
            <a:ext cx="840398" cy="336159"/>
          </a:xfrm>
          <a:prstGeom prst="rect">
            <a:avLst/>
          </a:prstGeom>
          <a:solidFill>
            <a:srgbClr val="E34A2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01929" y="2571750"/>
            <a:ext cx="840398" cy="336159"/>
          </a:xfrm>
          <a:prstGeom prst="rect">
            <a:avLst/>
          </a:prstGeom>
          <a:solidFill>
            <a:srgbClr val="00BCF2">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188292" y="2648794"/>
            <a:ext cx="2801328" cy="343155"/>
          </a:xfrm>
          <a:prstGeom prst="rect">
            <a:avLst/>
          </a:prstGeom>
          <a:solidFill>
            <a:srgbClr val="00BCF2">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88292" y="3012967"/>
            <a:ext cx="2801328" cy="343155"/>
          </a:xfrm>
          <a:prstGeom prst="rect">
            <a:avLst/>
          </a:prstGeom>
          <a:solidFill>
            <a:srgbClr val="00188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776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5" grpId="0" animBg="1"/>
      <p:bldP spid="5" grpId="1" animBg="1"/>
      <p:bldP spid="10"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Índice</a:t>
            </a:r>
            <a:endParaRPr lang="ru-RU" dirty="0"/>
          </a:p>
        </p:txBody>
      </p:sp>
      <p:sp>
        <p:nvSpPr>
          <p:cNvPr id="5" name="Text Placeholder 4"/>
          <p:cNvSpPr>
            <a:spLocks noGrp="1"/>
          </p:cNvSpPr>
          <p:nvPr>
            <p:ph type="body" sz="quarter" idx="20"/>
          </p:nvPr>
        </p:nvSpPr>
        <p:spPr>
          <a:xfrm>
            <a:off x="251520" y="1148332"/>
            <a:ext cx="3672408" cy="559322"/>
          </a:xfrm>
        </p:spPr>
        <p:txBody>
          <a:bodyPr tIns="0">
            <a:normAutofit/>
          </a:bodyPr>
          <a:lstStyle/>
          <a:p>
            <a:r>
              <a:rPr lang="en-US" dirty="0" smtClean="0"/>
              <a:t>¿</a:t>
            </a:r>
            <a:r>
              <a:rPr lang="en-US" dirty="0" err="1" smtClean="0"/>
              <a:t>Qué</a:t>
            </a:r>
            <a:r>
              <a:rPr lang="en-US" dirty="0" smtClean="0"/>
              <a:t> </a:t>
            </a:r>
            <a:r>
              <a:rPr lang="en-US" dirty="0" err="1" smtClean="0"/>
              <a:t>vamos</a:t>
            </a:r>
            <a:r>
              <a:rPr lang="en-US" dirty="0" smtClean="0"/>
              <a:t> a </a:t>
            </a:r>
            <a:r>
              <a:rPr lang="en-US" dirty="0" err="1" smtClean="0"/>
              <a:t>ver</a:t>
            </a:r>
            <a:r>
              <a:rPr lang="en-US" dirty="0" smtClean="0"/>
              <a:t>?</a:t>
            </a:r>
            <a:endParaRPr lang="en-US" dirty="0"/>
          </a:p>
        </p:txBody>
      </p:sp>
      <p:graphicFrame>
        <p:nvGraphicFramePr>
          <p:cNvPr id="2" name="Diagram 1"/>
          <p:cNvGraphicFramePr>
            <a:graphicFrameLocks noChangeAspect="1"/>
          </p:cNvGraphicFramePr>
          <p:nvPr>
            <p:extLst>
              <p:ext uri="{D42A27DB-BD31-4B8C-83A1-F6EECF244321}">
                <p14:modId xmlns:p14="http://schemas.microsoft.com/office/powerpoint/2010/main" val="2124595601"/>
              </p:ext>
            </p:extLst>
          </p:nvPr>
        </p:nvGraphicFramePr>
        <p:xfrm>
          <a:off x="1259632" y="1995686"/>
          <a:ext cx="756084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636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5979"/>
            <a:ext cx="8229600" cy="857250"/>
          </a:xfrm>
        </p:spPr>
        <p:txBody>
          <a:bodyPr>
            <a:normAutofit/>
          </a:bodyPr>
          <a:lstStyle/>
          <a:p>
            <a:pPr algn="l"/>
            <a:r>
              <a:rPr lang="en-US" dirty="0" err="1" smtClean="0"/>
              <a:t>Obtener</a:t>
            </a:r>
            <a:r>
              <a:rPr lang="en-US" dirty="0" smtClean="0"/>
              <a:t> el </a:t>
            </a:r>
            <a:r>
              <a:rPr lang="en-US" dirty="0" err="1" smtClean="0"/>
              <a:t>archivo</a:t>
            </a:r>
            <a:r>
              <a:rPr lang="en-US" dirty="0" smtClean="0"/>
              <a:t> .</a:t>
            </a:r>
            <a:r>
              <a:rPr lang="en-US" dirty="0" err="1" smtClean="0"/>
              <a:t>pfx</a:t>
            </a:r>
            <a:endParaRPr lang="en-US" dirty="0"/>
          </a:p>
        </p:txBody>
      </p:sp>
      <p:pic>
        <p:nvPicPr>
          <p:cNvPr id="4098"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984033" y="1615886"/>
            <a:ext cx="3377242" cy="279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99220" y="1615886"/>
            <a:ext cx="3073330" cy="279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H="1">
            <a:off x="1543800" y="2422671"/>
            <a:ext cx="661327" cy="0"/>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TextBox 11"/>
          <p:cNvSpPr txBox="1"/>
          <p:nvPr>
            <p:custDataLst>
              <p:tags r:id="rId1"/>
            </p:custDataLst>
          </p:nvPr>
        </p:nvSpPr>
        <p:spPr>
          <a:xfrm>
            <a:off x="229768" y="2176448"/>
            <a:ext cx="1236435" cy="738664"/>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1. </a:t>
            </a:r>
            <a:r>
              <a:rPr lang="en-US" sz="1600" dirty="0" err="1" smtClean="0">
                <a:latin typeface="+mj-lt"/>
              </a:rPr>
              <a:t>Instalar</a:t>
            </a:r>
            <a:r>
              <a:rPr lang="en-US" sz="1600" dirty="0" smtClean="0">
                <a:latin typeface="+mj-lt"/>
              </a:rPr>
              <a:t> </a:t>
            </a:r>
            <a:r>
              <a:rPr lang="en-US" sz="1600" dirty="0" err="1" smtClean="0">
                <a:latin typeface="+mj-lt"/>
              </a:rPr>
              <a:t>certificados</a:t>
            </a:r>
            <a:r>
              <a:rPr lang="en-US" sz="1600" dirty="0" smtClean="0">
                <a:latin typeface="+mj-lt"/>
              </a:rPr>
              <a:t> </a:t>
            </a:r>
            <a:r>
              <a:rPr lang="en-US" sz="1600" dirty="0" smtClean="0">
                <a:latin typeface="+mj-lt"/>
              </a:rPr>
              <a:t>Symantec </a:t>
            </a:r>
            <a:r>
              <a:rPr lang="en-US" sz="1600" dirty="0">
                <a:latin typeface="+mj-lt"/>
              </a:rPr>
              <a:t>CA </a:t>
            </a:r>
          </a:p>
        </p:txBody>
      </p:sp>
      <p:sp>
        <p:nvSpPr>
          <p:cNvPr id="14" name="Rounded Rectangle 13"/>
          <p:cNvSpPr/>
          <p:nvPr>
            <p:custDataLst>
              <p:tags r:id="rId2"/>
            </p:custDataLst>
          </p:nvPr>
        </p:nvSpPr>
        <p:spPr>
          <a:xfrm>
            <a:off x="2248152" y="2327184"/>
            <a:ext cx="2344533" cy="270499"/>
          </a:xfrm>
          <a:prstGeom prst="roundRect">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sp>
        <p:nvSpPr>
          <p:cNvPr id="15" name="Rounded Rectangle 14"/>
          <p:cNvSpPr/>
          <p:nvPr>
            <p:custDataLst>
              <p:tags r:id="rId3"/>
            </p:custDataLst>
          </p:nvPr>
        </p:nvSpPr>
        <p:spPr>
          <a:xfrm>
            <a:off x="5959016" y="2928280"/>
            <a:ext cx="2118537" cy="295959"/>
          </a:xfrm>
          <a:prstGeom prst="roundRect">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cxnSp>
        <p:nvCxnSpPr>
          <p:cNvPr id="16" name="Straight Arrow Connector 15"/>
          <p:cNvCxnSpPr/>
          <p:nvPr/>
        </p:nvCxnSpPr>
        <p:spPr>
          <a:xfrm flipV="1">
            <a:off x="7018283" y="1351584"/>
            <a:ext cx="0" cy="1540247"/>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custDataLst>
              <p:tags r:id="rId4"/>
            </p:custDataLst>
          </p:nvPr>
        </p:nvSpPr>
        <p:spPr>
          <a:xfrm>
            <a:off x="5769899" y="1068910"/>
            <a:ext cx="3100693" cy="246225"/>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2. </a:t>
            </a:r>
            <a:r>
              <a:rPr lang="en-US" sz="1600" dirty="0" err="1" smtClean="0">
                <a:latin typeface="+mj-lt"/>
              </a:rPr>
              <a:t>Exportar</a:t>
            </a:r>
            <a:endParaRPr lang="en-US" sz="1600" dirty="0">
              <a:latin typeface="+mj-lt"/>
            </a:endParaRPr>
          </a:p>
        </p:txBody>
      </p:sp>
    </p:spTree>
    <p:extLst>
      <p:ext uri="{BB962C8B-B14F-4D97-AF65-F5344CB8AC3E}">
        <p14:creationId xmlns:p14="http://schemas.microsoft.com/office/powerpoint/2010/main" val="354097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El </a:t>
            </a:r>
            <a:r>
              <a:rPr lang="en-US" dirty="0" err="1" smtClean="0"/>
              <a:t>certificado</a:t>
            </a:r>
            <a:r>
              <a:rPr lang="en-US" dirty="0" smtClean="0"/>
              <a:t> </a:t>
            </a:r>
            <a:r>
              <a:rPr lang="en-US" dirty="0" err="1" smtClean="0"/>
              <a:t>empresarial</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1" y="946980"/>
            <a:ext cx="2626245" cy="2178032"/>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770" y="2683803"/>
            <a:ext cx="2647255" cy="2164026"/>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83" y="1206103"/>
            <a:ext cx="2948397" cy="3662736"/>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19120" y="3184759"/>
            <a:ext cx="803425" cy="363946"/>
          </a:xfrm>
          <a:prstGeom prst="rect">
            <a:avLst/>
          </a:prstGeom>
          <a:noFill/>
        </p:spPr>
        <p:txBody>
          <a:bodyPr wrap="none" rtlCol="0">
            <a:spAutoFit/>
          </a:bodyPr>
          <a:lstStyle/>
          <a:p>
            <a:r>
              <a:rPr lang="en-US" sz="1765" dirty="0">
                <a:solidFill>
                  <a:schemeClr val="bg1">
                    <a:lumMod val="50000"/>
                  </a:schemeClr>
                </a:solidFill>
              </a:rPr>
              <a:t>Issuer</a:t>
            </a:r>
          </a:p>
        </p:txBody>
      </p:sp>
      <p:sp>
        <p:nvSpPr>
          <p:cNvPr id="7" name="TextBox 6"/>
          <p:cNvSpPr txBox="1"/>
          <p:nvPr/>
        </p:nvSpPr>
        <p:spPr>
          <a:xfrm>
            <a:off x="3787629" y="3524201"/>
            <a:ext cx="1622560" cy="363946"/>
          </a:xfrm>
          <a:prstGeom prst="rect">
            <a:avLst/>
          </a:prstGeom>
          <a:noFill/>
        </p:spPr>
        <p:txBody>
          <a:bodyPr wrap="none" rtlCol="0">
            <a:spAutoFit/>
          </a:bodyPr>
          <a:lstStyle/>
          <a:p>
            <a:r>
              <a:rPr lang="en-US" sz="1765" dirty="0" err="1" smtClean="0">
                <a:solidFill>
                  <a:schemeClr val="bg1">
                    <a:lumMod val="50000"/>
                  </a:schemeClr>
                </a:solidFill>
              </a:rPr>
              <a:t>Periodo</a:t>
            </a:r>
            <a:r>
              <a:rPr lang="en-US" sz="1765" dirty="0" smtClean="0">
                <a:solidFill>
                  <a:schemeClr val="bg1">
                    <a:lumMod val="50000"/>
                  </a:schemeClr>
                </a:solidFill>
              </a:rPr>
              <a:t> </a:t>
            </a:r>
            <a:r>
              <a:rPr lang="en-US" sz="1765" dirty="0" err="1" smtClean="0">
                <a:solidFill>
                  <a:schemeClr val="bg1">
                    <a:lumMod val="50000"/>
                  </a:schemeClr>
                </a:solidFill>
              </a:rPr>
              <a:t>válido</a:t>
            </a:r>
            <a:endParaRPr lang="en-US" sz="1765" dirty="0">
              <a:solidFill>
                <a:schemeClr val="bg1">
                  <a:lumMod val="50000"/>
                </a:schemeClr>
              </a:solidFill>
            </a:endParaRPr>
          </a:p>
        </p:txBody>
      </p:sp>
      <p:sp>
        <p:nvSpPr>
          <p:cNvPr id="8" name="TextBox 7"/>
          <p:cNvSpPr txBox="1"/>
          <p:nvPr/>
        </p:nvSpPr>
        <p:spPr>
          <a:xfrm>
            <a:off x="3701422" y="2360614"/>
            <a:ext cx="1446642" cy="635559"/>
          </a:xfrm>
          <a:prstGeom prst="rect">
            <a:avLst/>
          </a:prstGeom>
          <a:noFill/>
        </p:spPr>
        <p:txBody>
          <a:bodyPr wrap="square" rtlCol="0">
            <a:spAutoFit/>
          </a:bodyPr>
          <a:lstStyle/>
          <a:p>
            <a:r>
              <a:rPr lang="en-US" sz="1765" dirty="0" err="1" smtClean="0">
                <a:solidFill>
                  <a:schemeClr val="bg1">
                    <a:lumMod val="50000"/>
                  </a:schemeClr>
                </a:solidFill>
              </a:rPr>
              <a:t>Nombre</a:t>
            </a:r>
            <a:r>
              <a:rPr lang="en-US" sz="1765" dirty="0" smtClean="0">
                <a:solidFill>
                  <a:schemeClr val="bg1">
                    <a:lumMod val="50000"/>
                  </a:schemeClr>
                </a:solidFill>
              </a:rPr>
              <a:t> del </a:t>
            </a:r>
            <a:r>
              <a:rPr lang="en-US" sz="1765" dirty="0" err="1" smtClean="0">
                <a:solidFill>
                  <a:schemeClr val="bg1">
                    <a:lumMod val="50000"/>
                  </a:schemeClr>
                </a:solidFill>
              </a:rPr>
              <a:t>Publicador</a:t>
            </a:r>
            <a:endParaRPr lang="en-US" sz="1765" dirty="0">
              <a:solidFill>
                <a:schemeClr val="bg1">
                  <a:lumMod val="50000"/>
                </a:schemeClr>
              </a:solidFill>
            </a:endParaRPr>
          </a:p>
        </p:txBody>
      </p:sp>
      <p:sp>
        <p:nvSpPr>
          <p:cNvPr id="9" name="TextBox 8"/>
          <p:cNvSpPr txBox="1"/>
          <p:nvPr/>
        </p:nvSpPr>
        <p:spPr>
          <a:xfrm>
            <a:off x="3920339" y="1275606"/>
            <a:ext cx="1373003" cy="635559"/>
          </a:xfrm>
          <a:prstGeom prst="rect">
            <a:avLst/>
          </a:prstGeom>
          <a:noFill/>
        </p:spPr>
        <p:txBody>
          <a:bodyPr wrap="square" rtlCol="0">
            <a:spAutoFit/>
          </a:bodyPr>
          <a:lstStyle/>
          <a:p>
            <a:r>
              <a:rPr lang="en-US" sz="1765" dirty="0" smtClean="0">
                <a:solidFill>
                  <a:schemeClr val="bg1">
                    <a:lumMod val="50000"/>
                  </a:schemeClr>
                </a:solidFill>
              </a:rPr>
              <a:t>ID del </a:t>
            </a:r>
            <a:r>
              <a:rPr lang="en-US" sz="1765" dirty="0" err="1" smtClean="0">
                <a:solidFill>
                  <a:schemeClr val="bg1">
                    <a:lumMod val="50000"/>
                  </a:schemeClr>
                </a:solidFill>
              </a:rPr>
              <a:t>Publicador</a:t>
            </a:r>
            <a:endParaRPr lang="en-US" sz="1765" dirty="0">
              <a:solidFill>
                <a:schemeClr val="bg1">
                  <a:lumMod val="50000"/>
                </a:schemeClr>
              </a:solidFill>
            </a:endParaRPr>
          </a:p>
        </p:txBody>
      </p:sp>
      <p:sp>
        <p:nvSpPr>
          <p:cNvPr id="10" name="TextBox 9"/>
          <p:cNvSpPr txBox="1"/>
          <p:nvPr/>
        </p:nvSpPr>
        <p:spPr>
          <a:xfrm>
            <a:off x="3508129" y="3916387"/>
            <a:ext cx="2302233" cy="363946"/>
          </a:xfrm>
          <a:prstGeom prst="rect">
            <a:avLst/>
          </a:prstGeom>
          <a:noFill/>
        </p:spPr>
        <p:txBody>
          <a:bodyPr wrap="none" rtlCol="0">
            <a:spAutoFit/>
          </a:bodyPr>
          <a:lstStyle/>
          <a:p>
            <a:r>
              <a:rPr lang="en-US" sz="1765" dirty="0">
                <a:solidFill>
                  <a:schemeClr val="bg1">
                    <a:lumMod val="50000"/>
                  </a:schemeClr>
                </a:solidFill>
              </a:rPr>
              <a:t>Enterprise apps EKU</a:t>
            </a:r>
          </a:p>
        </p:txBody>
      </p:sp>
      <p:cxnSp>
        <p:nvCxnSpPr>
          <p:cNvPr id="12" name="Straight Connector 11"/>
          <p:cNvCxnSpPr>
            <a:stCxn id="9" idx="3"/>
          </p:cNvCxnSpPr>
          <p:nvPr/>
        </p:nvCxnSpPr>
        <p:spPr>
          <a:xfrm>
            <a:off x="5293342" y="1593386"/>
            <a:ext cx="511242" cy="7440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3"/>
          </p:cNvCxnSpPr>
          <p:nvPr/>
        </p:nvCxnSpPr>
        <p:spPr>
          <a:xfrm flipV="1">
            <a:off x="5148064" y="2388896"/>
            <a:ext cx="656522" cy="28949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6" idx="1"/>
          </p:cNvCxnSpPr>
          <p:nvPr/>
        </p:nvCxnSpPr>
        <p:spPr>
          <a:xfrm>
            <a:off x="2922034" y="3352402"/>
            <a:ext cx="1297086" cy="1433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42992" y="3674478"/>
            <a:ext cx="1290030" cy="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42230" y="4086546"/>
            <a:ext cx="591168" cy="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8" idx="1"/>
          </p:cNvCxnSpPr>
          <p:nvPr/>
        </p:nvCxnSpPr>
        <p:spPr>
          <a:xfrm flipV="1">
            <a:off x="2922035" y="2678394"/>
            <a:ext cx="779387" cy="38137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580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par>
                                <p:cTn id="8" presetID="10" presetClass="entr" presetSubtype="0" fill="hold"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fade">
                                      <p:cBhvr>
                                        <p:cTn id="10" dur="500"/>
                                        <p:tgtEl>
                                          <p:spTgt spid="7171"/>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5"/>
          <a:stretch>
            <a:fillRect/>
          </a:stretch>
        </p:blipFill>
        <p:spPr>
          <a:xfrm>
            <a:off x="3095793" y="1669366"/>
            <a:ext cx="4774195" cy="2381466"/>
          </a:xfrm>
          <a:prstGeom prst="rect">
            <a:avLst/>
          </a:prstGeom>
        </p:spPr>
      </p:pic>
      <p:sp>
        <p:nvSpPr>
          <p:cNvPr id="4" name="Rectangle 3"/>
          <p:cNvSpPr/>
          <p:nvPr/>
        </p:nvSpPr>
        <p:spPr bwMode="auto">
          <a:xfrm>
            <a:off x="3170305" y="1918970"/>
            <a:ext cx="4491001" cy="207642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a:xfrm>
            <a:off x="3170304" y="1953561"/>
            <a:ext cx="4334648" cy="1791431"/>
          </a:xfrm>
          <a:prstGeom prst="rect">
            <a:avLst/>
          </a:prstGeom>
        </p:spPr>
        <p:txBody>
          <a:bodyPr wrap="square" lIns="67227" tIns="33613" rIns="67227" bIns="33613">
            <a:spAutoFit/>
          </a:bodyPr>
          <a:lstStyle/>
          <a:p>
            <a:r>
              <a:rPr lang="en-US" sz="1400" dirty="0">
                <a:solidFill>
                  <a:schemeClr val="bg1">
                    <a:lumMod val="20000"/>
                    <a:lumOff val="80000"/>
                  </a:schemeClr>
                </a:solidFill>
              </a:rPr>
              <a:t>C:\temp2&gt;"c:\Program Files (x86)\Microsoft SDKs\Windows Phone\</a:t>
            </a:r>
            <a:r>
              <a:rPr lang="en-US" sz="1400" dirty="0" err="1">
                <a:solidFill>
                  <a:schemeClr val="bg1">
                    <a:lumMod val="20000"/>
                    <a:lumOff val="80000"/>
                  </a:schemeClr>
                </a:solidFill>
              </a:rPr>
              <a:t>v8.0</a:t>
            </a:r>
            <a:r>
              <a:rPr lang="en-US" sz="1400" dirty="0">
                <a:solidFill>
                  <a:schemeClr val="bg1">
                    <a:lumMod val="20000"/>
                    <a:lumOff val="80000"/>
                  </a:schemeClr>
                </a:solidFill>
              </a:rPr>
              <a:t>\Tools\</a:t>
            </a:r>
            <a:r>
              <a:rPr lang="en-US" sz="1400" dirty="0" err="1">
                <a:solidFill>
                  <a:schemeClr val="bg1">
                    <a:lumMod val="20000"/>
                    <a:lumOff val="80000"/>
                  </a:schemeClr>
                </a:solidFill>
              </a:rPr>
              <a:t>AETGenerator</a:t>
            </a:r>
            <a:r>
              <a:rPr lang="en-US" sz="1400" dirty="0">
                <a:solidFill>
                  <a:schemeClr val="bg1">
                    <a:lumMod val="20000"/>
                    <a:lumOff val="80000"/>
                  </a:schemeClr>
                </a:solidFill>
              </a:rPr>
              <a:t>\</a:t>
            </a:r>
          </a:p>
          <a:p>
            <a:r>
              <a:rPr lang="en-US" sz="1400" dirty="0">
                <a:solidFill>
                  <a:schemeClr val="bg1">
                    <a:lumMod val="20000"/>
                    <a:lumOff val="80000"/>
                  </a:schemeClr>
                </a:solidFill>
              </a:rPr>
              <a:t>AETGenerator.exe" </a:t>
            </a:r>
          </a:p>
          <a:p>
            <a:endParaRPr lang="en-US" sz="1400" dirty="0">
              <a:solidFill>
                <a:schemeClr val="bg1">
                  <a:lumMod val="20000"/>
                  <a:lumOff val="80000"/>
                </a:schemeClr>
              </a:solidFill>
            </a:endParaRPr>
          </a:p>
          <a:p>
            <a:r>
              <a:rPr lang="en-US" sz="1400" dirty="0">
                <a:solidFill>
                  <a:schemeClr val="bg1">
                    <a:lumMod val="20000"/>
                    <a:lumOff val="80000"/>
                  </a:schemeClr>
                </a:solidFill>
              </a:rPr>
              <a:t>c:\temp\Cert.pfx password</a:t>
            </a:r>
          </a:p>
          <a:p>
            <a:endParaRPr lang="en-US" sz="1400" dirty="0">
              <a:solidFill>
                <a:schemeClr val="bg1">
                  <a:lumMod val="20000"/>
                  <a:lumOff val="80000"/>
                </a:schemeClr>
              </a:solidFill>
            </a:endParaRPr>
          </a:p>
          <a:p>
            <a:r>
              <a:rPr lang="en-US" sz="1400" dirty="0" smtClean="0">
                <a:solidFill>
                  <a:schemeClr val="bg1">
                    <a:lumMod val="20000"/>
                    <a:lumOff val="80000"/>
                  </a:schemeClr>
                </a:solidFill>
              </a:rPr>
              <a:t>Se </a:t>
            </a:r>
            <a:r>
              <a:rPr lang="en-US" sz="1400" dirty="0" err="1" smtClean="0">
                <a:solidFill>
                  <a:schemeClr val="bg1">
                    <a:lumMod val="20000"/>
                    <a:lumOff val="80000"/>
                  </a:schemeClr>
                </a:solidFill>
              </a:rPr>
              <a:t>generan</a:t>
            </a:r>
            <a:r>
              <a:rPr lang="en-US" sz="1400" dirty="0" smtClean="0">
                <a:solidFill>
                  <a:schemeClr val="bg1">
                    <a:lumMod val="20000"/>
                    <a:lumOff val="80000"/>
                  </a:schemeClr>
                </a:solidFill>
              </a:rPr>
              <a:t> los </a:t>
            </a:r>
            <a:r>
              <a:rPr lang="en-US" sz="1400" dirty="0" err="1" smtClean="0">
                <a:solidFill>
                  <a:schemeClr val="bg1">
                    <a:lumMod val="20000"/>
                    <a:lumOff val="80000"/>
                  </a:schemeClr>
                </a:solidFill>
              </a:rPr>
              <a:t>archivos</a:t>
            </a:r>
            <a:r>
              <a:rPr lang="en-US" sz="1400" dirty="0" smtClean="0">
                <a:solidFill>
                  <a:schemeClr val="bg1">
                    <a:lumMod val="20000"/>
                    <a:lumOff val="80000"/>
                  </a:schemeClr>
                </a:solidFill>
              </a:rPr>
              <a:t> AET.xml</a:t>
            </a:r>
            <a:r>
              <a:rPr lang="en-US" sz="1400" dirty="0">
                <a:solidFill>
                  <a:schemeClr val="bg1">
                    <a:lumMod val="20000"/>
                    <a:lumOff val="80000"/>
                  </a:schemeClr>
                </a:solidFill>
              </a:rPr>
              <a:t>, </a:t>
            </a:r>
            <a:r>
              <a:rPr lang="en-US" sz="1400" dirty="0" err="1">
                <a:solidFill>
                  <a:schemeClr val="bg1">
                    <a:lumMod val="20000"/>
                    <a:lumOff val="80000"/>
                  </a:schemeClr>
                </a:solidFill>
              </a:rPr>
              <a:t>AET.aet</a:t>
            </a:r>
            <a:r>
              <a:rPr lang="en-US" sz="1400" dirty="0">
                <a:solidFill>
                  <a:schemeClr val="bg1">
                    <a:lumMod val="20000"/>
                    <a:lumOff val="80000"/>
                  </a:schemeClr>
                </a:solidFill>
              </a:rPr>
              <a:t> </a:t>
            </a:r>
            <a:r>
              <a:rPr lang="en-US" sz="1400" dirty="0" smtClean="0">
                <a:solidFill>
                  <a:schemeClr val="bg1">
                    <a:lumMod val="20000"/>
                    <a:lumOff val="80000"/>
                  </a:schemeClr>
                </a:solidFill>
              </a:rPr>
              <a:t>y </a:t>
            </a:r>
            <a:r>
              <a:rPr lang="en-US" sz="1400" dirty="0" err="1" smtClean="0">
                <a:solidFill>
                  <a:schemeClr val="bg1">
                    <a:lumMod val="20000"/>
                    <a:lumOff val="80000"/>
                  </a:schemeClr>
                </a:solidFill>
              </a:rPr>
              <a:t>AET.aetx</a:t>
            </a:r>
            <a:endParaRPr lang="en-US" sz="1400" dirty="0">
              <a:solidFill>
                <a:schemeClr val="bg1">
                  <a:lumMod val="20000"/>
                  <a:lumOff val="80000"/>
                </a:schemeClr>
              </a:solidFill>
            </a:endParaRPr>
          </a:p>
          <a:p>
            <a:endParaRPr lang="en-US" sz="1400" dirty="0">
              <a:solidFill>
                <a:schemeClr val="bg1">
                  <a:lumMod val="20000"/>
                  <a:lumOff val="80000"/>
                </a:schemeClr>
              </a:solidFill>
            </a:endParaRPr>
          </a:p>
        </p:txBody>
      </p:sp>
      <p:sp>
        <p:nvSpPr>
          <p:cNvPr id="2" name="Title 1"/>
          <p:cNvSpPr>
            <a:spLocks noGrp="1"/>
          </p:cNvSpPr>
          <p:nvPr>
            <p:ph type="title"/>
          </p:nvPr>
        </p:nvSpPr>
        <p:spPr/>
        <p:txBody>
          <a:bodyPr/>
          <a:lstStyle/>
          <a:p>
            <a:pPr algn="l"/>
            <a:r>
              <a:rPr lang="en-US" dirty="0" err="1" smtClean="0"/>
              <a:t>Generando</a:t>
            </a:r>
            <a:r>
              <a:rPr lang="en-US" dirty="0" smtClean="0"/>
              <a:t> el </a:t>
            </a:r>
            <a:r>
              <a:rPr lang="en-US" dirty="0" err="1" smtClean="0"/>
              <a:t>archivo</a:t>
            </a:r>
            <a:r>
              <a:rPr lang="en-US" dirty="0" smtClean="0"/>
              <a:t> AET</a:t>
            </a:r>
            <a:endParaRPr lang="en-US" dirty="0"/>
          </a:p>
        </p:txBody>
      </p:sp>
      <p:cxnSp>
        <p:nvCxnSpPr>
          <p:cNvPr id="13" name="Straight Arrow Connector 12"/>
          <p:cNvCxnSpPr/>
          <p:nvPr/>
        </p:nvCxnSpPr>
        <p:spPr>
          <a:xfrm flipH="1">
            <a:off x="2201336" y="3432439"/>
            <a:ext cx="968969" cy="7466"/>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Picture 2" descr="X:\PROJ\Nok\Care\Assets\Symbols\Symbols v2\PNG\certificate_v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0449355">
            <a:off x="1705399" y="1800572"/>
            <a:ext cx="394160" cy="6863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custDataLst>
              <p:tags r:id="rId1"/>
            </p:custDataLst>
          </p:nvPr>
        </p:nvSpPr>
        <p:spPr>
          <a:xfrm>
            <a:off x="113478" y="1918970"/>
            <a:ext cx="1490147"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r"/>
            <a:r>
              <a:rPr lang="en-US" sz="1600" dirty="0" err="1" smtClean="0">
                <a:latin typeface="+mj-lt"/>
              </a:rPr>
              <a:t>Certificado</a:t>
            </a:r>
            <a:endParaRPr lang="en-US" sz="1600" dirty="0">
              <a:latin typeface="+mj-lt"/>
            </a:endParaRPr>
          </a:p>
        </p:txBody>
      </p:sp>
      <p:cxnSp>
        <p:nvCxnSpPr>
          <p:cNvPr id="16" name="Elbow Connector 15"/>
          <p:cNvCxnSpPr>
            <a:endCxn id="4" idx="1"/>
          </p:cNvCxnSpPr>
          <p:nvPr/>
        </p:nvCxnSpPr>
        <p:spPr>
          <a:xfrm>
            <a:off x="2249901" y="2165190"/>
            <a:ext cx="920403" cy="791990"/>
          </a:xfrm>
          <a:prstGeom prst="bentConnector3">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4"/>
          <p:cNvSpPr txBox="1"/>
          <p:nvPr>
            <p:custDataLst>
              <p:tags r:id="rId2"/>
            </p:custDataLst>
          </p:nvPr>
        </p:nvSpPr>
        <p:spPr>
          <a:xfrm>
            <a:off x="461167" y="3309328"/>
            <a:ext cx="1490147"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r"/>
            <a:r>
              <a:rPr lang="en-US" sz="1600" dirty="0" err="1" smtClean="0">
                <a:latin typeface="+mj-lt"/>
              </a:rPr>
              <a:t>AET.aetx</a:t>
            </a:r>
            <a:endParaRPr lang="en-US" sz="1600" dirty="0">
              <a:latin typeface="+mj-lt"/>
            </a:endParaRPr>
          </a:p>
        </p:txBody>
      </p:sp>
    </p:spTree>
    <p:extLst>
      <p:ext uri="{BB962C8B-B14F-4D97-AF65-F5344CB8AC3E}">
        <p14:creationId xmlns:p14="http://schemas.microsoft.com/office/powerpoint/2010/main" val="10055276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err="1" smtClean="0"/>
              <a:t>Generando</a:t>
            </a:r>
            <a:r>
              <a:rPr lang="en-US" dirty="0" smtClean="0"/>
              <a:t> el </a:t>
            </a:r>
            <a:r>
              <a:rPr lang="en-US" dirty="0" err="1" smtClean="0"/>
              <a:t>archivo</a:t>
            </a:r>
            <a:r>
              <a:rPr lang="en-US" dirty="0" smtClean="0"/>
              <a:t> AET</a:t>
            </a:r>
            <a:endParaRPr lang="en-US" dirty="0"/>
          </a:p>
        </p:txBody>
      </p:sp>
      <p:sp>
        <p:nvSpPr>
          <p:cNvPr id="2" name="Text Placeholder 1"/>
          <p:cNvSpPr>
            <a:spLocks noGrp="1"/>
          </p:cNvSpPr>
          <p:nvPr>
            <p:ph type="body" sz="quarter" idx="10"/>
          </p:nvPr>
        </p:nvSpPr>
        <p:spPr>
          <a:xfrm>
            <a:off x="467544" y="1203598"/>
            <a:ext cx="8474528" cy="3672408"/>
          </a:xfrm>
        </p:spPr>
        <p:txBody>
          <a:bodyPr/>
          <a:lstStyle/>
          <a:p>
            <a:r>
              <a:rPr lang="en-US" sz="2800" dirty="0" err="1" smtClean="0"/>
              <a:t>Comenzamos</a:t>
            </a:r>
            <a:r>
              <a:rPr lang="en-US" sz="2800" dirty="0" smtClean="0"/>
              <a:t> con el </a:t>
            </a:r>
            <a:r>
              <a:rPr lang="en-US" sz="2800" dirty="0" err="1" smtClean="0"/>
              <a:t>archivo</a:t>
            </a:r>
            <a:r>
              <a:rPr lang="en-US" sz="2800" dirty="0" smtClean="0"/>
              <a:t> .</a:t>
            </a:r>
            <a:r>
              <a:rPr lang="en-US" sz="2800" dirty="0" err="1" smtClean="0"/>
              <a:t>pfx</a:t>
            </a:r>
            <a:r>
              <a:rPr lang="en-US" sz="2800" dirty="0" smtClean="0"/>
              <a:t> </a:t>
            </a:r>
            <a:endParaRPr lang="en-US" sz="2800" dirty="0"/>
          </a:p>
          <a:p>
            <a:endParaRPr lang="en-US" sz="2800" dirty="0"/>
          </a:p>
          <a:p>
            <a:r>
              <a:rPr lang="en-US" sz="2800" dirty="0" err="1" smtClean="0"/>
              <a:t>Usamos</a:t>
            </a:r>
            <a:r>
              <a:rPr lang="en-US" sz="2800" dirty="0" smtClean="0"/>
              <a:t> ha </a:t>
            </a:r>
            <a:r>
              <a:rPr lang="en-US" sz="2800" dirty="0" err="1" smtClean="0"/>
              <a:t>herramienta</a:t>
            </a:r>
            <a:r>
              <a:rPr lang="en-US" sz="2800" dirty="0" smtClean="0"/>
              <a:t> </a:t>
            </a:r>
            <a:r>
              <a:rPr lang="en-US" sz="2800" dirty="0" err="1"/>
              <a:t>AETGenerator</a:t>
            </a:r>
            <a:endParaRPr lang="en-US" sz="2800" dirty="0"/>
          </a:p>
          <a:p>
            <a:pPr marL="457200" lvl="1" indent="0">
              <a:buNone/>
            </a:pPr>
            <a:r>
              <a:rPr lang="en-US" sz="1800" b="1" dirty="0"/>
              <a:t>%</a:t>
            </a:r>
            <a:r>
              <a:rPr lang="en-US" sz="1800" b="1" dirty="0" err="1"/>
              <a:t>programfiles</a:t>
            </a:r>
            <a:r>
              <a:rPr lang="en-US" sz="1800" b="1" dirty="0"/>
              <a:t>(x86)%\Microsoft SDKs\Windows Phone\v8.0\Tools\</a:t>
            </a:r>
            <a:r>
              <a:rPr lang="en-US" sz="1800" b="1" dirty="0" err="1"/>
              <a:t>AETGenerator</a:t>
            </a:r>
            <a:r>
              <a:rPr lang="en-US" sz="1800" b="1" dirty="0"/>
              <a:t>\Aetgenerator.exe </a:t>
            </a:r>
          </a:p>
          <a:p>
            <a:pPr marL="457200" lvl="1" indent="0">
              <a:buNone/>
            </a:pPr>
            <a:r>
              <a:rPr lang="en-US" sz="1800" b="1" dirty="0"/>
              <a:t>&lt;&lt;cert file name&gt;&gt; &lt;&lt;password&gt;&gt;</a:t>
            </a:r>
          </a:p>
          <a:p>
            <a:endParaRPr lang="en-US" sz="2800" dirty="0"/>
          </a:p>
          <a:p>
            <a:r>
              <a:rPr lang="en-US" sz="2800" dirty="0" err="1" smtClean="0"/>
              <a:t>Generamos</a:t>
            </a:r>
            <a:r>
              <a:rPr lang="en-US" sz="2800" dirty="0" smtClean="0"/>
              <a:t> el </a:t>
            </a:r>
            <a:r>
              <a:rPr lang="en-US" sz="2800" dirty="0" err="1" smtClean="0"/>
              <a:t>archivo.aetx</a:t>
            </a:r>
            <a:endParaRPr lang="en-US" sz="2800" dirty="0"/>
          </a:p>
        </p:txBody>
      </p:sp>
    </p:spTree>
    <p:extLst>
      <p:ext uri="{BB962C8B-B14F-4D97-AF65-F5344CB8AC3E}">
        <p14:creationId xmlns:p14="http://schemas.microsoft.com/office/powerpoint/2010/main" val="147442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84646" y="1873599"/>
            <a:ext cx="1078263" cy="1163042"/>
          </a:xfrm>
          <a:prstGeom prst="roundRect">
            <a:avLst>
              <a:gd name="adj" fmla="val 8176"/>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8" name="Oval 37"/>
          <p:cNvSpPr/>
          <p:nvPr/>
        </p:nvSpPr>
        <p:spPr>
          <a:xfrm rot="20253404">
            <a:off x="104147" y="1794828"/>
            <a:ext cx="1463024" cy="1800762"/>
          </a:xfrm>
          <a:prstGeom prst="ellipse">
            <a:avLst/>
          </a:prstGeom>
          <a:solidFill>
            <a:schemeClr val="accent6"/>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6" name="Right Arrow 35"/>
          <p:cNvSpPr/>
          <p:nvPr>
            <p:custDataLst>
              <p:tags r:id="rId1"/>
            </p:custDataLst>
          </p:nvPr>
        </p:nvSpPr>
        <p:spPr>
          <a:xfrm rot="20378622">
            <a:off x="3245720" y="3094909"/>
            <a:ext cx="2358561"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20" name="Right Arrow 19"/>
          <p:cNvSpPr/>
          <p:nvPr>
            <p:custDataLst>
              <p:tags r:id="rId2"/>
            </p:custDataLst>
          </p:nvPr>
        </p:nvSpPr>
        <p:spPr>
          <a:xfrm rot="711428">
            <a:off x="3213300" y="1631935"/>
            <a:ext cx="2358561"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2" name="Title 1"/>
          <p:cNvSpPr>
            <a:spLocks noGrp="1"/>
          </p:cNvSpPr>
          <p:nvPr>
            <p:ph type="title"/>
          </p:nvPr>
        </p:nvSpPr>
        <p:spPr>
          <a:xfrm>
            <a:off x="395536" y="51470"/>
            <a:ext cx="8229600" cy="857250"/>
          </a:xfrm>
        </p:spPr>
        <p:txBody>
          <a:bodyPr>
            <a:normAutofit/>
          </a:bodyPr>
          <a:lstStyle/>
          <a:p>
            <a:pPr algn="l"/>
            <a:r>
              <a:rPr lang="en-US" sz="3200" dirty="0" smtClean="0"/>
              <a:t>Application Enrollment Token (AET)</a:t>
            </a:r>
            <a:endParaRPr lang="en-US" sz="3200" dirty="0"/>
          </a:p>
        </p:txBody>
      </p:sp>
      <p:sp>
        <p:nvSpPr>
          <p:cNvPr id="9" name="TextBox 8"/>
          <p:cNvSpPr txBox="1"/>
          <p:nvPr>
            <p:custDataLst>
              <p:tags r:id="rId3"/>
            </p:custDataLst>
          </p:nvPr>
        </p:nvSpPr>
        <p:spPr>
          <a:xfrm>
            <a:off x="7633353" y="3560480"/>
            <a:ext cx="1180849" cy="492450"/>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Secure data storage</a:t>
            </a:r>
          </a:p>
        </p:txBody>
      </p:sp>
      <p:sp>
        <p:nvSpPr>
          <p:cNvPr id="10" name="Rounded Rectangle 9"/>
          <p:cNvSpPr/>
          <p:nvPr/>
        </p:nvSpPr>
        <p:spPr>
          <a:xfrm>
            <a:off x="7794089" y="2199639"/>
            <a:ext cx="859378" cy="451408"/>
          </a:xfrm>
          <a:prstGeom prst="roundRect">
            <a:avLst>
              <a:gd name="adj" fmla="val 227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.aetx</a:t>
            </a:r>
          </a:p>
        </p:txBody>
      </p:sp>
      <p:grpSp>
        <p:nvGrpSpPr>
          <p:cNvPr id="14" name="Group 13"/>
          <p:cNvGrpSpPr/>
          <p:nvPr/>
        </p:nvGrpSpPr>
        <p:grpSpPr>
          <a:xfrm>
            <a:off x="1982316" y="3435128"/>
            <a:ext cx="1537954" cy="1044471"/>
            <a:chOff x="5834127" y="2323728"/>
            <a:chExt cx="2012096" cy="1366282"/>
          </a:xfrm>
        </p:grpSpPr>
        <p:grpSp>
          <p:nvGrpSpPr>
            <p:cNvPr id="15" name="Group 14"/>
            <p:cNvGrpSpPr/>
            <p:nvPr/>
          </p:nvGrpSpPr>
          <p:grpSpPr>
            <a:xfrm>
              <a:off x="5834127" y="2323728"/>
              <a:ext cx="2012096" cy="1366282"/>
              <a:chOff x="5834127" y="2323728"/>
              <a:chExt cx="2012096" cy="1366282"/>
            </a:xfrm>
          </p:grpSpPr>
          <p:pic>
            <p:nvPicPr>
              <p:cNvPr id="17" name="Picture 1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34127" y="2323728"/>
                <a:ext cx="2012096" cy="1366282"/>
              </a:xfrm>
              <a:prstGeom prst="rect">
                <a:avLst/>
              </a:prstGeom>
            </p:spPr>
          </p:pic>
          <p:sp>
            <p:nvSpPr>
              <p:cNvPr id="18" name="Rectangle 17"/>
              <p:cNvSpPr/>
              <p:nvPr/>
            </p:nvSpPr>
            <p:spPr>
              <a:xfrm>
                <a:off x="6084168" y="2401001"/>
                <a:ext cx="1512168" cy="976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16" name="Picture 2" descr="C:\Users\timo.UPKNOW\Documents\upknow\proj\customer\nok\care\projects\other\wp apollo\NEC advanced\source tree\Introduction to Nokia WP8 devices in the Enterprise\graphics\visual studio 2012.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192103" y="2712919"/>
              <a:ext cx="1296144" cy="24697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ounded Rectangle 18"/>
          <p:cNvSpPr/>
          <p:nvPr/>
        </p:nvSpPr>
        <p:spPr>
          <a:xfrm>
            <a:off x="4344138" y="1561571"/>
            <a:ext cx="670204" cy="469209"/>
          </a:xfrm>
          <a:prstGeom prst="roundRect">
            <a:avLst>
              <a:gd name="adj" fmla="val 31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t>
            </a:r>
            <a:r>
              <a:rPr lang="en-US" sz="1600" dirty="0" err="1">
                <a:latin typeface="+mj-lt"/>
              </a:rPr>
              <a:t>aet</a:t>
            </a:r>
            <a:endParaRPr lang="en-US" sz="1600" dirty="0">
              <a:latin typeface="+mj-lt"/>
            </a:endParaRPr>
          </a:p>
        </p:txBody>
      </p:sp>
      <p:sp>
        <p:nvSpPr>
          <p:cNvPr id="24" name="TextBox 23"/>
          <p:cNvSpPr txBox="1"/>
          <p:nvPr>
            <p:custDataLst>
              <p:tags r:id="rId4"/>
            </p:custDataLst>
          </p:nvPr>
        </p:nvSpPr>
        <p:spPr>
          <a:xfrm>
            <a:off x="2095113" y="2030664"/>
            <a:ext cx="1517042" cy="314123"/>
          </a:xfrm>
          <a:prstGeom prst="rect">
            <a:avLst/>
          </a:prstGeom>
          <a:noFill/>
        </p:spPr>
        <p:txBody>
          <a:bodyPr wrap="square" lIns="67227" tIns="33613" rIns="67227" bIns="33613">
            <a:spAutoFit/>
          </a:bodyPr>
          <a:lstStyle>
            <a:defPPr>
              <a:defRPr lang="en-US"/>
            </a:defPPr>
            <a:lvl1pPr algn="ctr">
              <a:defRPr sz="1600">
                <a:latin typeface="Nokia Pure Headline Extra Bold" pitchFamily="34" charset="0"/>
              </a:defRPr>
            </a:lvl1pPr>
          </a:lstStyle>
          <a:p>
            <a:pPr algn="l"/>
            <a:r>
              <a:rPr lang="en-US" cap="all" dirty="0">
                <a:latin typeface="+mj-lt"/>
              </a:rPr>
              <a:t>MDM server</a:t>
            </a:r>
          </a:p>
        </p:txBody>
      </p:sp>
      <p:pic>
        <p:nvPicPr>
          <p:cNvPr id="26" name="Picture 2" descr="X:\PROJ\Nok\Care\Assets\Symbols\Symbols v2\PNG\certificate_v1.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rot="20449355">
            <a:off x="548204" y="2229554"/>
            <a:ext cx="601638" cy="10476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4"/>
          <p:cNvSpPr txBox="1"/>
          <p:nvPr>
            <p:custDataLst>
              <p:tags r:id="rId5"/>
            </p:custDataLst>
          </p:nvPr>
        </p:nvSpPr>
        <p:spPr>
          <a:xfrm>
            <a:off x="248966" y="1574637"/>
            <a:ext cx="1252725"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err="1" smtClean="0">
                <a:latin typeface="+mj-lt"/>
              </a:rPr>
              <a:t>Certificado</a:t>
            </a:r>
            <a:endParaRPr lang="en-US" sz="1600" dirty="0">
              <a:latin typeface="+mj-lt"/>
            </a:endParaRPr>
          </a:p>
        </p:txBody>
      </p:sp>
      <p:cxnSp>
        <p:nvCxnSpPr>
          <p:cNvPr id="28" name="Elbow Connector 27"/>
          <p:cNvCxnSpPr>
            <a:stCxn id="26" idx="3"/>
          </p:cNvCxnSpPr>
          <p:nvPr/>
        </p:nvCxnSpPr>
        <p:spPr>
          <a:xfrm flipV="1">
            <a:off x="1133148" y="1562279"/>
            <a:ext cx="1320188" cy="1092245"/>
          </a:xfrm>
          <a:prstGeom prst="bentConnector3">
            <a:avLst>
              <a:gd name="adj1" fmla="val 50000"/>
            </a:avLst>
          </a:prstGeom>
          <a:noFill/>
          <a:ln w="57150">
            <a:solidFill>
              <a:schemeClr val="accent4"/>
            </a:solidFill>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30"/>
          <p:cNvCxnSpPr>
            <a:stCxn id="8" idx="3"/>
            <a:endCxn id="17" idx="1"/>
          </p:cNvCxnSpPr>
          <p:nvPr/>
        </p:nvCxnSpPr>
        <p:spPr>
          <a:xfrm>
            <a:off x="1178312" y="2896149"/>
            <a:ext cx="804004" cy="1061215"/>
          </a:xfrm>
          <a:prstGeom prst="bentConnector3">
            <a:avLst>
              <a:gd name="adj1" fmla="val 50000"/>
            </a:avLst>
          </a:prstGeom>
          <a:noFill/>
          <a:ln w="57150">
            <a:solidFill>
              <a:schemeClr val="accent4"/>
            </a:solidFill>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Rounded Rectangle 34"/>
          <p:cNvSpPr/>
          <p:nvPr/>
        </p:nvSpPr>
        <p:spPr>
          <a:xfrm>
            <a:off x="4290817" y="3263441"/>
            <a:ext cx="670204" cy="469209"/>
          </a:xfrm>
          <a:prstGeom prst="roundRect">
            <a:avLst>
              <a:gd name="adj" fmla="val 31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.aetx</a:t>
            </a:r>
          </a:p>
        </p:txBody>
      </p:sp>
      <p:sp>
        <p:nvSpPr>
          <p:cNvPr id="37" name="TextBox 14"/>
          <p:cNvSpPr txBox="1"/>
          <p:nvPr>
            <p:custDataLst>
              <p:tags r:id="rId6"/>
            </p:custDataLst>
          </p:nvPr>
        </p:nvSpPr>
        <p:spPr>
          <a:xfrm>
            <a:off x="3713328" y="3946401"/>
            <a:ext cx="1718616"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Lo </a:t>
            </a:r>
            <a:r>
              <a:rPr lang="en-US" sz="1600" dirty="0" err="1" smtClean="0">
                <a:latin typeface="+mj-lt"/>
              </a:rPr>
              <a:t>distribuimos</a:t>
            </a:r>
            <a:r>
              <a:rPr lang="en-US" sz="1600" dirty="0" smtClean="0">
                <a:latin typeface="+mj-lt"/>
              </a:rPr>
              <a:t> </a:t>
            </a:r>
            <a:r>
              <a:rPr lang="en-US" sz="1600" dirty="0" err="1" smtClean="0">
                <a:latin typeface="+mj-lt"/>
              </a:rPr>
              <a:t>vía</a:t>
            </a:r>
            <a:r>
              <a:rPr lang="en-US" sz="1600" dirty="0" smtClean="0">
                <a:latin typeface="+mj-lt"/>
              </a:rPr>
              <a:t> email o </a:t>
            </a:r>
            <a:r>
              <a:rPr lang="en-US" sz="1600" dirty="0" err="1" smtClean="0">
                <a:latin typeface="+mj-lt"/>
              </a:rPr>
              <a:t>mediante</a:t>
            </a:r>
            <a:r>
              <a:rPr lang="en-US" sz="1600" dirty="0" smtClean="0">
                <a:latin typeface="+mj-lt"/>
              </a:rPr>
              <a:t> </a:t>
            </a:r>
            <a:r>
              <a:rPr lang="en-US" sz="1600" dirty="0" err="1" smtClean="0">
                <a:latin typeface="+mj-lt"/>
              </a:rPr>
              <a:t>una</a:t>
            </a:r>
            <a:r>
              <a:rPr lang="en-US" sz="1600" dirty="0" smtClean="0">
                <a:latin typeface="+mj-lt"/>
              </a:rPr>
              <a:t> URL</a:t>
            </a:r>
            <a:endParaRPr lang="en-US" sz="1600" dirty="0">
              <a:latin typeface="+mj-lt"/>
            </a:endParaRPr>
          </a:p>
        </p:txBody>
      </p:sp>
      <p:sp>
        <p:nvSpPr>
          <p:cNvPr id="40" name="TextBox 14"/>
          <p:cNvSpPr txBox="1"/>
          <p:nvPr>
            <p:custDataLst>
              <p:tags r:id="rId7"/>
            </p:custDataLst>
          </p:nvPr>
        </p:nvSpPr>
        <p:spPr>
          <a:xfrm>
            <a:off x="7684646" y="768418"/>
            <a:ext cx="1336142" cy="98488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AET </a:t>
            </a:r>
            <a:r>
              <a:rPr lang="en-US" sz="1600" dirty="0" smtClean="0">
                <a:latin typeface="+mj-lt"/>
              </a:rPr>
              <a:t>no se </a:t>
            </a:r>
            <a:r>
              <a:rPr lang="en-US" sz="1600" dirty="0" err="1" smtClean="0">
                <a:latin typeface="+mj-lt"/>
              </a:rPr>
              <a:t>puede</a:t>
            </a:r>
            <a:r>
              <a:rPr lang="en-US" sz="1600" dirty="0" smtClean="0">
                <a:latin typeface="+mj-lt"/>
              </a:rPr>
              <a:t> </a:t>
            </a:r>
            <a:r>
              <a:rPr lang="en-US" sz="1600" dirty="0" err="1" smtClean="0">
                <a:latin typeface="+mj-lt"/>
              </a:rPr>
              <a:t>eliminar</a:t>
            </a:r>
            <a:r>
              <a:rPr lang="en-US" sz="1600" dirty="0" smtClean="0">
                <a:latin typeface="+mj-lt"/>
              </a:rPr>
              <a:t> </a:t>
            </a:r>
            <a:r>
              <a:rPr lang="en-US" sz="1600" dirty="0" err="1" smtClean="0">
                <a:latin typeface="+mj-lt"/>
              </a:rPr>
              <a:t>desde</a:t>
            </a:r>
            <a:r>
              <a:rPr lang="en-US" sz="1600" dirty="0" smtClean="0">
                <a:latin typeface="+mj-lt"/>
              </a:rPr>
              <a:t> el </a:t>
            </a:r>
            <a:r>
              <a:rPr lang="en-US" sz="1600" dirty="0" err="1" smtClean="0">
                <a:latin typeface="+mj-lt"/>
              </a:rPr>
              <a:t>teléfono</a:t>
            </a:r>
            <a:endParaRPr lang="en-US" sz="1600" dirty="0">
              <a:latin typeface="+mj-lt"/>
            </a:endParaRPr>
          </a:p>
        </p:txBody>
      </p:sp>
      <p:sp>
        <p:nvSpPr>
          <p:cNvPr id="41" name="TextBox 14"/>
          <p:cNvSpPr txBox="1"/>
          <p:nvPr>
            <p:custDataLst>
              <p:tags r:id="rId8"/>
            </p:custDataLst>
          </p:nvPr>
        </p:nvSpPr>
        <p:spPr>
          <a:xfrm>
            <a:off x="3815156" y="771550"/>
            <a:ext cx="1685085"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Se </a:t>
            </a:r>
            <a:r>
              <a:rPr lang="en-US" sz="1600" dirty="0" err="1" smtClean="0">
                <a:latin typeface="+mj-lt"/>
              </a:rPr>
              <a:t>distribuye</a:t>
            </a:r>
            <a:r>
              <a:rPr lang="en-US" sz="1600" dirty="0" smtClean="0">
                <a:latin typeface="+mj-lt"/>
              </a:rPr>
              <a:t> </a:t>
            </a:r>
            <a:r>
              <a:rPr lang="en-US" sz="1600" dirty="0" err="1" smtClean="0">
                <a:latin typeface="+mj-lt"/>
              </a:rPr>
              <a:t>durante</a:t>
            </a:r>
            <a:r>
              <a:rPr lang="en-US" sz="1600" dirty="0" smtClean="0">
                <a:latin typeface="+mj-lt"/>
              </a:rPr>
              <a:t> la </a:t>
            </a:r>
            <a:r>
              <a:rPr lang="en-US" sz="1600" dirty="0" err="1" smtClean="0">
                <a:latin typeface="+mj-lt"/>
              </a:rPr>
              <a:t>suscripción</a:t>
            </a:r>
            <a:endParaRPr lang="en-US" sz="1600" dirty="0">
              <a:latin typeface="+mj-lt"/>
            </a:endParaRPr>
          </a:p>
        </p:txBody>
      </p:sp>
      <p:sp>
        <p:nvSpPr>
          <p:cNvPr id="42" name="TextBox 14"/>
          <p:cNvSpPr txBox="1"/>
          <p:nvPr>
            <p:custDataLst>
              <p:tags r:id="rId9"/>
            </p:custDataLst>
          </p:nvPr>
        </p:nvSpPr>
        <p:spPr>
          <a:xfrm>
            <a:off x="1678440" y="1155897"/>
            <a:ext cx="741701"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Upload</a:t>
            </a:r>
          </a:p>
        </p:txBody>
      </p:sp>
      <p:sp>
        <p:nvSpPr>
          <p:cNvPr id="43" name="TextBox 14"/>
          <p:cNvSpPr txBox="1"/>
          <p:nvPr>
            <p:custDataLst>
              <p:tags r:id="rId10"/>
            </p:custDataLst>
          </p:nvPr>
        </p:nvSpPr>
        <p:spPr>
          <a:xfrm>
            <a:off x="2007867" y="2816385"/>
            <a:ext cx="1738795" cy="560347"/>
          </a:xfrm>
          <a:prstGeom prst="rect">
            <a:avLst/>
          </a:prstGeom>
          <a:noFill/>
        </p:spPr>
        <p:txBody>
          <a:bodyPr wrap="square" lIns="67227" tIns="33613" rIns="67227" bIns="33613">
            <a:spAutoFit/>
          </a:bodyPr>
          <a:lstStyle>
            <a:defPPr>
              <a:defRPr lang="en-US"/>
            </a:defPPr>
            <a:lvl1pPr>
              <a:defRPr sz="1600" cap="all">
                <a:latin typeface="Nokia Pure Headline Extra Bold" pitchFamily="34" charset="0"/>
              </a:defRPr>
            </a:lvl1pPr>
          </a:lstStyle>
          <a:p>
            <a:r>
              <a:rPr lang="en-US" dirty="0" err="1">
                <a:latin typeface="+mj-lt"/>
              </a:rPr>
              <a:t>AETGenerator</a:t>
            </a:r>
            <a:r>
              <a:rPr lang="en-US" dirty="0">
                <a:latin typeface="+mj-lt"/>
              </a:rPr>
              <a:t> tool</a:t>
            </a:r>
          </a:p>
        </p:txBody>
      </p:sp>
      <p:sp>
        <p:nvSpPr>
          <p:cNvPr id="8" name="Rectangle 7"/>
          <p:cNvSpPr/>
          <p:nvPr/>
        </p:nvSpPr>
        <p:spPr>
          <a:xfrm>
            <a:off x="572342" y="2816384"/>
            <a:ext cx="605970" cy="159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9" name="Right Arrow 38"/>
          <p:cNvSpPr/>
          <p:nvPr>
            <p:custDataLst>
              <p:tags r:id="rId11"/>
            </p:custDataLst>
          </p:nvPr>
        </p:nvSpPr>
        <p:spPr>
          <a:xfrm>
            <a:off x="6841775" y="2055670"/>
            <a:ext cx="776346"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pic>
        <p:nvPicPr>
          <p:cNvPr id="3" name="Picture 2"/>
          <p:cNvPicPr>
            <a:picLocks noChangeAspect="1"/>
          </p:cNvPicPr>
          <p:nvPr/>
        </p:nvPicPr>
        <p:blipFill>
          <a:blip r:embed="rId17"/>
          <a:stretch>
            <a:fillRect/>
          </a:stretch>
        </p:blipFill>
        <p:spPr>
          <a:xfrm>
            <a:off x="2220433" y="3650710"/>
            <a:ext cx="1061719" cy="386809"/>
          </a:xfrm>
          <a:prstGeom prst="rect">
            <a:avLst/>
          </a:prstGeom>
        </p:spPr>
      </p:pic>
      <p:pic>
        <p:nvPicPr>
          <p:cNvPr id="4" name="Picture 3"/>
          <p:cNvPicPr>
            <a:picLocks noChangeAspect="1"/>
          </p:cNvPicPr>
          <p:nvPr/>
        </p:nvPicPr>
        <p:blipFill>
          <a:blip r:embed="rId18"/>
          <a:stretch>
            <a:fillRect/>
          </a:stretch>
        </p:blipFill>
        <p:spPr>
          <a:xfrm>
            <a:off x="2511586" y="965661"/>
            <a:ext cx="555247" cy="1065119"/>
          </a:xfrm>
          <a:prstGeom prst="rect">
            <a:avLst/>
          </a:prstGeom>
        </p:spPr>
      </p:pic>
      <p:pic>
        <p:nvPicPr>
          <p:cNvPr id="7" name="Picture 6"/>
          <p:cNvPicPr>
            <a:picLocks noChangeAspect="1"/>
          </p:cNvPicPr>
          <p:nvPr/>
        </p:nvPicPr>
        <p:blipFill>
          <a:blip r:embed="rId19"/>
          <a:stretch>
            <a:fillRect/>
          </a:stretch>
        </p:blipFill>
        <p:spPr>
          <a:xfrm>
            <a:off x="7900895" y="2803026"/>
            <a:ext cx="514978" cy="757454"/>
          </a:xfrm>
          <a:prstGeom prst="rect">
            <a:avLst/>
          </a:prstGeom>
        </p:spPr>
      </p:pic>
      <p:pic>
        <p:nvPicPr>
          <p:cNvPr id="21" name="Picture 20"/>
          <p:cNvPicPr>
            <a:picLocks noChangeAspect="1"/>
          </p:cNvPicPr>
          <p:nvPr/>
        </p:nvPicPr>
        <p:blipFill>
          <a:blip r:embed="rId20"/>
          <a:stretch>
            <a:fillRect/>
          </a:stretch>
        </p:blipFill>
        <p:spPr>
          <a:xfrm>
            <a:off x="4308532" y="2540446"/>
            <a:ext cx="652489" cy="666466"/>
          </a:xfrm>
          <a:prstGeom prst="rect">
            <a:avLst/>
          </a:prstGeom>
        </p:spPr>
      </p:pic>
      <p:pic>
        <p:nvPicPr>
          <p:cNvPr id="44" name="Picture 43"/>
          <p:cNvPicPr>
            <a:picLocks noChangeAspect="1"/>
          </p:cNvPicPr>
          <p:nvPr/>
        </p:nvPicPr>
        <p:blipFill>
          <a:blip r:embed="rId21" cstate="print">
            <a:extLst>
              <a:ext uri="{BEBA8EAE-BF5A-486C-A8C5-ECC9F3942E4B}">
                <a14:imgProps xmlns:a14="http://schemas.microsoft.com/office/drawing/2010/main">
                  <a14:imgLayer r:embed="rId22">
                    <a14:imgEffect>
                      <a14:backgroundRemoval t="9945" b="88599" l="9990" r="89913"/>
                    </a14:imgEffect>
                  </a14:imgLayer>
                </a14:imgProps>
              </a:ext>
              <a:ext uri="{28A0092B-C50C-407E-A947-70E740481C1C}">
                <a14:useLocalDpi xmlns:a14="http://schemas.microsoft.com/office/drawing/2010/main" val="0"/>
              </a:ext>
            </a:extLst>
          </a:blip>
          <a:stretch>
            <a:fillRect/>
          </a:stretch>
        </p:blipFill>
        <p:spPr>
          <a:xfrm>
            <a:off x="4958291" y="551168"/>
            <a:ext cx="2624476" cy="4199757"/>
          </a:xfrm>
          <a:prstGeom prst="rect">
            <a:avLst/>
          </a:prstGeom>
        </p:spPr>
      </p:pic>
      <p:pic>
        <p:nvPicPr>
          <p:cNvPr id="45" name="Picture 2" descr="X:\PROJ\Nok\Care\Projects\OS\WP\WP 8\NEC advanced\sourcetree\NEC Mobile Device Management for Nokia Lumia WP8 phones\Screenshots\Phone\De-enrolling\wp_ss_20130308_0047.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608322" y="1524984"/>
            <a:ext cx="1324413" cy="220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04183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custDataLst>
              <p:tags r:id="rId1"/>
            </p:custDataLst>
          </p:nvPr>
        </p:nvSpPr>
        <p:spPr>
          <a:xfrm flipH="1">
            <a:off x="4255315" y="2153534"/>
            <a:ext cx="4888036" cy="2081926"/>
          </a:xfrm>
          <a:prstGeom prst="rightArrow">
            <a:avLst>
              <a:gd name="adj1" fmla="val 60248"/>
              <a:gd name="adj2" fmla="val 53660"/>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sp>
        <p:nvSpPr>
          <p:cNvPr id="12" name="Rounded Rectangle 11"/>
          <p:cNvSpPr/>
          <p:nvPr/>
        </p:nvSpPr>
        <p:spPr>
          <a:xfrm>
            <a:off x="5143160" y="2940631"/>
            <a:ext cx="1533942" cy="832495"/>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13" name="TextBox 14"/>
          <p:cNvSpPr txBox="1"/>
          <p:nvPr>
            <p:custDataLst>
              <p:tags r:id="rId2"/>
            </p:custDataLst>
          </p:nvPr>
        </p:nvSpPr>
        <p:spPr>
          <a:xfrm>
            <a:off x="5334662" y="3246647"/>
            <a:ext cx="1150937" cy="492443"/>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2" name="Title 1"/>
          <p:cNvSpPr>
            <a:spLocks noGrp="1"/>
          </p:cNvSpPr>
          <p:nvPr>
            <p:ph type="title"/>
          </p:nvPr>
        </p:nvSpPr>
        <p:spPr>
          <a:xfrm>
            <a:off x="457200" y="123478"/>
            <a:ext cx="8229600" cy="857250"/>
          </a:xfrm>
        </p:spPr>
        <p:txBody>
          <a:bodyPr>
            <a:normAutofit/>
          </a:bodyPr>
          <a:lstStyle/>
          <a:p>
            <a:pPr algn="l"/>
            <a:r>
              <a:rPr lang="en-US" dirty="0" smtClean="0"/>
              <a:t>El </a:t>
            </a:r>
            <a:r>
              <a:rPr lang="en-US" dirty="0" err="1" smtClean="0"/>
              <a:t>archivo</a:t>
            </a:r>
            <a:r>
              <a:rPr lang="en-US" dirty="0" smtClean="0"/>
              <a:t> AET en el </a:t>
            </a:r>
            <a:r>
              <a:rPr lang="en-US" dirty="0" err="1" smtClean="0"/>
              <a:t>teléfono</a:t>
            </a:r>
            <a:endParaRPr lang="en-US" dirty="0"/>
          </a:p>
        </p:txBody>
      </p:sp>
      <p:sp>
        <p:nvSpPr>
          <p:cNvPr id="8" name="Rounded Rectangle 7"/>
          <p:cNvSpPr/>
          <p:nvPr/>
        </p:nvSpPr>
        <p:spPr>
          <a:xfrm>
            <a:off x="4578592" y="1244453"/>
            <a:ext cx="1565277" cy="614413"/>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9" name="Rounded Rectangle 8"/>
          <p:cNvSpPr/>
          <p:nvPr/>
        </p:nvSpPr>
        <p:spPr>
          <a:xfrm>
            <a:off x="4309263" y="1086522"/>
            <a:ext cx="946860" cy="380828"/>
          </a:xfrm>
          <a:prstGeom prst="roundRect">
            <a:avLst>
              <a:gd name="adj" fmla="val 227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2000" dirty="0">
                <a:latin typeface="+mj-lt"/>
              </a:rPr>
              <a:t>.aetx</a:t>
            </a:r>
          </a:p>
        </p:txBody>
      </p:sp>
      <p:sp>
        <p:nvSpPr>
          <p:cNvPr id="10" name="TextBox 14"/>
          <p:cNvSpPr txBox="1"/>
          <p:nvPr>
            <p:custDataLst>
              <p:tags r:id="rId3"/>
            </p:custDataLst>
          </p:nvPr>
        </p:nvSpPr>
        <p:spPr>
          <a:xfrm>
            <a:off x="4763505" y="1523447"/>
            <a:ext cx="1380363"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11" name="Rounded Rectangle 10"/>
          <p:cNvSpPr/>
          <p:nvPr>
            <p:custDataLst>
              <p:tags r:id="rId4"/>
            </p:custDataLst>
          </p:nvPr>
        </p:nvSpPr>
        <p:spPr>
          <a:xfrm>
            <a:off x="4783170" y="2702005"/>
            <a:ext cx="719978" cy="504056"/>
          </a:xfrm>
          <a:prstGeom prst="roundRect">
            <a:avLst>
              <a:gd name="adj" fmla="val 317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dirty="0">
                <a:solidFill>
                  <a:srgbClr val="FFFFFF"/>
                </a:solidFill>
                <a:latin typeface="+mj-lt"/>
              </a:rPr>
              <a:t>.xap</a:t>
            </a:r>
          </a:p>
        </p:txBody>
      </p:sp>
      <p:sp>
        <p:nvSpPr>
          <p:cNvPr id="14" name="Rounded Rectangle 13"/>
          <p:cNvSpPr/>
          <p:nvPr/>
        </p:nvSpPr>
        <p:spPr>
          <a:xfrm>
            <a:off x="7375503" y="2940630"/>
            <a:ext cx="1533942" cy="818087"/>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15" name="TextBox 14"/>
          <p:cNvSpPr txBox="1"/>
          <p:nvPr>
            <p:custDataLst>
              <p:tags r:id="rId5"/>
            </p:custDataLst>
          </p:nvPr>
        </p:nvSpPr>
        <p:spPr>
          <a:xfrm>
            <a:off x="7567005" y="3246647"/>
            <a:ext cx="1150937" cy="492443"/>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16" name="Rounded Rectangle 15"/>
          <p:cNvSpPr/>
          <p:nvPr>
            <p:custDataLst>
              <p:tags r:id="rId6"/>
            </p:custDataLst>
          </p:nvPr>
        </p:nvSpPr>
        <p:spPr>
          <a:xfrm>
            <a:off x="7015514" y="2702005"/>
            <a:ext cx="719978" cy="504056"/>
          </a:xfrm>
          <a:prstGeom prst="roundRect">
            <a:avLst>
              <a:gd name="adj" fmla="val 317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dirty="0">
                <a:solidFill>
                  <a:srgbClr val="FFFFFF"/>
                </a:solidFill>
                <a:latin typeface="+mj-lt"/>
              </a:rPr>
              <a:t>.xap</a:t>
            </a:r>
          </a:p>
        </p:txBody>
      </p:sp>
      <p:sp>
        <p:nvSpPr>
          <p:cNvPr id="18" name="TextBox 14"/>
          <p:cNvSpPr txBox="1"/>
          <p:nvPr>
            <p:custDataLst>
              <p:tags r:id="rId7"/>
            </p:custDataLst>
          </p:nvPr>
        </p:nvSpPr>
        <p:spPr>
          <a:xfrm>
            <a:off x="6327633" y="1646557"/>
            <a:ext cx="2815719"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AET </a:t>
            </a:r>
            <a:r>
              <a:rPr lang="en-US" sz="1600" dirty="0" err="1" smtClean="0">
                <a:latin typeface="+mj-lt"/>
              </a:rPr>
              <a:t>permite</a:t>
            </a:r>
            <a:r>
              <a:rPr lang="en-US" sz="1600" dirty="0" smtClean="0">
                <a:latin typeface="+mj-lt"/>
              </a:rPr>
              <a:t> </a:t>
            </a:r>
            <a:r>
              <a:rPr lang="en-US" sz="1600" dirty="0" err="1" smtClean="0">
                <a:latin typeface="+mj-lt"/>
              </a:rPr>
              <a:t>instalar</a:t>
            </a:r>
            <a:r>
              <a:rPr lang="en-US" sz="1600" dirty="0" smtClean="0">
                <a:latin typeface="+mj-lt"/>
              </a:rPr>
              <a:t> Apps con el </a:t>
            </a:r>
            <a:r>
              <a:rPr lang="en-US" sz="1600" dirty="0" err="1" smtClean="0">
                <a:latin typeface="+mj-lt"/>
              </a:rPr>
              <a:t>mismo</a:t>
            </a:r>
            <a:r>
              <a:rPr lang="en-US" sz="1600" dirty="0" smtClean="0">
                <a:latin typeface="+mj-lt"/>
              </a:rPr>
              <a:t> Publisher ID en el </a:t>
            </a:r>
            <a:r>
              <a:rPr lang="en-US" sz="1600" dirty="0" err="1" smtClean="0">
                <a:latin typeface="+mj-lt"/>
              </a:rPr>
              <a:t>teléfono</a:t>
            </a:r>
            <a:endParaRPr lang="en-US" sz="1600" dirty="0">
              <a:latin typeface="+mj-lt"/>
            </a:endParaRPr>
          </a:p>
        </p:txBody>
      </p:sp>
      <p:sp>
        <p:nvSpPr>
          <p:cNvPr id="21" name="Rounded Rectangle 20"/>
          <p:cNvSpPr/>
          <p:nvPr/>
        </p:nvSpPr>
        <p:spPr>
          <a:xfrm>
            <a:off x="517869" y="3219822"/>
            <a:ext cx="946860" cy="365290"/>
          </a:xfrm>
          <a:prstGeom prst="roundRect">
            <a:avLst>
              <a:gd name="adj" fmla="val 22714"/>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2000" dirty="0">
                <a:latin typeface="+mj-lt"/>
              </a:rPr>
              <a:t>.aetx</a:t>
            </a:r>
          </a:p>
        </p:txBody>
      </p:sp>
      <p:sp>
        <p:nvSpPr>
          <p:cNvPr id="22" name="TextBox 14"/>
          <p:cNvSpPr txBox="1"/>
          <p:nvPr>
            <p:custDataLst>
              <p:tags r:id="rId8"/>
            </p:custDataLst>
          </p:nvPr>
        </p:nvSpPr>
        <p:spPr>
          <a:xfrm>
            <a:off x="467544" y="3651870"/>
            <a:ext cx="1150937"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latin typeface="+mj-lt"/>
              </a:rPr>
              <a:t>12 </a:t>
            </a:r>
            <a:r>
              <a:rPr lang="en-US" sz="1600" b="1" dirty="0" err="1" smtClean="0">
                <a:latin typeface="+mj-lt"/>
              </a:rPr>
              <a:t>meses</a:t>
            </a:r>
            <a:endParaRPr lang="en-US" sz="1600" b="1" dirty="0">
              <a:latin typeface="+mj-lt"/>
            </a:endParaRPr>
          </a:p>
        </p:txBody>
      </p:sp>
      <p:sp>
        <p:nvSpPr>
          <p:cNvPr id="23" name="TextBox 14"/>
          <p:cNvSpPr txBox="1"/>
          <p:nvPr>
            <p:custDataLst>
              <p:tags r:id="rId9"/>
            </p:custDataLst>
          </p:nvPr>
        </p:nvSpPr>
        <p:spPr>
          <a:xfrm>
            <a:off x="247878" y="1756723"/>
            <a:ext cx="1690920" cy="1231106"/>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AET </a:t>
            </a:r>
            <a:r>
              <a:rPr lang="en-US" sz="1600" dirty="0" err="1" smtClean="0">
                <a:latin typeface="+mj-lt"/>
              </a:rPr>
              <a:t>es</a:t>
            </a:r>
            <a:r>
              <a:rPr lang="en-US" sz="1600" dirty="0" smtClean="0">
                <a:latin typeface="+mj-lt"/>
              </a:rPr>
              <a:t> </a:t>
            </a:r>
            <a:r>
              <a:rPr lang="en-US" sz="1600" dirty="0" err="1" smtClean="0">
                <a:latin typeface="+mj-lt"/>
              </a:rPr>
              <a:t>válido</a:t>
            </a:r>
            <a:r>
              <a:rPr lang="en-US" sz="1600" dirty="0" smtClean="0">
                <a:latin typeface="+mj-lt"/>
              </a:rPr>
              <a:t> </a:t>
            </a:r>
            <a:r>
              <a:rPr lang="en-US" sz="1600" dirty="0" err="1" smtClean="0">
                <a:latin typeface="+mj-lt"/>
              </a:rPr>
              <a:t>durante</a:t>
            </a:r>
            <a:r>
              <a:rPr lang="en-US" sz="1600" dirty="0" smtClean="0">
                <a:latin typeface="+mj-lt"/>
              </a:rPr>
              <a:t> un </a:t>
            </a:r>
            <a:r>
              <a:rPr lang="en-US" sz="1600" dirty="0" err="1" smtClean="0">
                <a:latin typeface="+mj-lt"/>
              </a:rPr>
              <a:t>año</a:t>
            </a:r>
            <a:r>
              <a:rPr lang="en-US" sz="1600" dirty="0" smtClean="0">
                <a:latin typeface="+mj-lt"/>
              </a:rPr>
              <a:t>. </a:t>
            </a:r>
            <a:r>
              <a:rPr lang="en-US" sz="1600" dirty="0" err="1" smtClean="0">
                <a:latin typeface="+mj-lt"/>
              </a:rPr>
              <a:t>Después</a:t>
            </a:r>
            <a:r>
              <a:rPr lang="en-US" sz="1600" dirty="0" smtClean="0">
                <a:latin typeface="+mj-lt"/>
              </a:rPr>
              <a:t> de </a:t>
            </a:r>
            <a:r>
              <a:rPr lang="en-US" sz="1600" dirty="0" err="1" smtClean="0">
                <a:latin typeface="+mj-lt"/>
              </a:rPr>
              <a:t>ese</a:t>
            </a:r>
            <a:r>
              <a:rPr lang="en-US" sz="1600" dirty="0" smtClean="0">
                <a:latin typeface="+mj-lt"/>
              </a:rPr>
              <a:t> </a:t>
            </a:r>
            <a:r>
              <a:rPr lang="en-US" sz="1600" dirty="0" err="1" smtClean="0">
                <a:latin typeface="+mj-lt"/>
              </a:rPr>
              <a:t>periodo</a:t>
            </a:r>
            <a:r>
              <a:rPr lang="en-US" sz="1600" dirty="0" smtClean="0">
                <a:latin typeface="+mj-lt"/>
              </a:rPr>
              <a:t> </a:t>
            </a:r>
            <a:r>
              <a:rPr lang="en-US" sz="1600" dirty="0" err="1" smtClean="0">
                <a:latin typeface="+mj-lt"/>
              </a:rPr>
              <a:t>expirará</a:t>
            </a:r>
            <a:r>
              <a:rPr lang="en-US" sz="1600" dirty="0" smtClean="0">
                <a:latin typeface="+mj-lt"/>
              </a:rPr>
              <a:t> y se </a:t>
            </a:r>
            <a:r>
              <a:rPr lang="en-US" sz="1600" dirty="0" err="1" smtClean="0">
                <a:latin typeface="+mj-lt"/>
              </a:rPr>
              <a:t>debe</a:t>
            </a:r>
            <a:r>
              <a:rPr lang="en-US" sz="1600" dirty="0" smtClean="0">
                <a:latin typeface="+mj-lt"/>
              </a:rPr>
              <a:t> </a:t>
            </a:r>
            <a:r>
              <a:rPr lang="en-US" sz="1600" dirty="0" err="1" smtClean="0">
                <a:latin typeface="+mj-lt"/>
              </a:rPr>
              <a:t>renovar</a:t>
            </a:r>
            <a:endParaRPr lang="en-US" sz="1600" dirty="0">
              <a:latin typeface="+mj-lt"/>
            </a:endParaRPr>
          </a:p>
        </p:txBody>
      </p:sp>
      <p:pic>
        <p:nvPicPr>
          <p:cNvPr id="24" name="Picture 2" descr="X:\PROJ\Nok\Care\Assets\Symbols\Symbols v2\PNG\certificate_v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542672" y="2720599"/>
            <a:ext cx="305034" cy="531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X:\PROJ\Nok\Care\Assets\Symbols\Symbols v2\PNG\certificate_v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785620" y="2720599"/>
            <a:ext cx="305034" cy="5311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3" cstate="print">
            <a:extLst>
              <a:ext uri="{BEBA8EAE-BF5A-486C-A8C5-ECC9F3942E4B}">
                <a14:imgProps xmlns:a14="http://schemas.microsoft.com/office/drawing/2010/main">
                  <a14:imgLayer r:embed="rId14">
                    <a14:imgEffect>
                      <a14:backgroundRemoval t="9945" b="88599" l="9990" r="89913">
                        <a14:foregroundMark x1="65470" y1="15888" x2="78274" y2="16010"/>
                      </a14:backgroundRemoval>
                    </a14:imgEffect>
                  </a14:imgLayer>
                </a14:imgProps>
              </a:ext>
              <a:ext uri="{28A0092B-C50C-407E-A947-70E740481C1C}">
                <a14:useLocalDpi xmlns:a14="http://schemas.microsoft.com/office/drawing/2010/main" val="0"/>
              </a:ext>
            </a:extLst>
          </a:blip>
          <a:stretch>
            <a:fillRect/>
          </a:stretch>
        </p:blipFill>
        <p:spPr>
          <a:xfrm>
            <a:off x="1596175" y="357220"/>
            <a:ext cx="3151493" cy="5043105"/>
          </a:xfrm>
          <a:prstGeom prst="rect">
            <a:avLst/>
          </a:prstGeom>
        </p:spPr>
      </p:pic>
      <p:pic>
        <p:nvPicPr>
          <p:cNvPr id="27" name="Picture 2" descr="X:\PROJ\Nok\Care\Projects\OS\WP\WP 8\NEC advanced\sourcetree\NEC Mobile Device Management for Nokia Lumia WP8 phones\Screenshots\Phone\De-enrolling\wp_ss_20130308_0047.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245587" y="1297949"/>
            <a:ext cx="1839183" cy="306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262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err="1" smtClean="0"/>
              <a:t>Preparando</a:t>
            </a:r>
            <a:r>
              <a:rPr lang="en-US" sz="4000" dirty="0" smtClean="0"/>
              <a:t> </a:t>
            </a:r>
            <a:r>
              <a:rPr lang="en-US" sz="4000" dirty="0" err="1" smtClean="0"/>
              <a:t>las</a:t>
            </a:r>
            <a:r>
              <a:rPr lang="en-US" sz="4000" dirty="0" smtClean="0"/>
              <a:t> Apps</a:t>
            </a:r>
            <a:endParaRPr lang="en-US" sz="4000" dirty="0"/>
          </a:p>
        </p:txBody>
      </p:sp>
      <p:sp>
        <p:nvSpPr>
          <p:cNvPr id="13" name="Text Placeholder 6"/>
          <p:cNvSpPr txBox="1">
            <a:spLocks/>
          </p:cNvSpPr>
          <p:nvPr/>
        </p:nvSpPr>
        <p:spPr>
          <a:xfrm>
            <a:off x="1276266" y="1317357"/>
            <a:ext cx="6802953" cy="2623454"/>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err="1" smtClean="0">
                <a:solidFill>
                  <a:schemeClr val="bg1">
                    <a:lumMod val="50000"/>
                  </a:schemeClr>
                </a:solidFill>
                <a:latin typeface="Segoe UI Light"/>
              </a:rPr>
              <a:t>Todas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a:t>
            </a:r>
            <a:r>
              <a:rPr lang="en-US" sz="2400" dirty="0" err="1" smtClean="0">
                <a:solidFill>
                  <a:schemeClr val="bg1">
                    <a:lumMod val="50000"/>
                  </a:schemeClr>
                </a:solidFill>
                <a:latin typeface="Segoe UI Light"/>
              </a:rPr>
              <a:t>deben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firmadas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incluidos</a:t>
            </a:r>
            <a:r>
              <a:rPr lang="en-US" sz="2400" dirty="0" smtClean="0">
                <a:solidFill>
                  <a:schemeClr val="bg1">
                    <a:lumMod val="50000"/>
                  </a:schemeClr>
                </a:solidFill>
                <a:latin typeface="Segoe UI Light"/>
              </a:rPr>
              <a:t> Company Hubs).</a:t>
            </a:r>
          </a:p>
          <a:p>
            <a:pPr defTabSz="685752">
              <a:lnSpc>
                <a:spcPct val="90000"/>
              </a:lnSpc>
              <a:spcAft>
                <a:spcPts val="441"/>
              </a:spcAft>
              <a:buSzPct val="105000"/>
            </a:pPr>
            <a:r>
              <a:rPr lang="en-US" sz="2400" dirty="0" err="1" smtClean="0">
                <a:solidFill>
                  <a:schemeClr val="bg1">
                    <a:lumMod val="50000"/>
                  </a:schemeClr>
                </a:solidFill>
                <a:latin typeface="Segoe UI Light"/>
              </a:rPr>
              <a:t>Precompilación</a:t>
            </a:r>
            <a:r>
              <a:rPr lang="en-US" sz="2400" dirty="0" smtClean="0">
                <a:solidFill>
                  <a:schemeClr val="bg1">
                    <a:lumMod val="50000"/>
                  </a:schemeClr>
                </a:solidFill>
                <a:latin typeface="Segoe UI Light"/>
              </a:rPr>
              <a:t> del </a:t>
            </a:r>
            <a:r>
              <a:rPr lang="en-US" sz="2400" dirty="0" err="1" smtClean="0">
                <a:solidFill>
                  <a:schemeClr val="bg1">
                    <a:lumMod val="50000"/>
                  </a:schemeClr>
                </a:solidFill>
                <a:latin typeface="Segoe UI Light"/>
              </a:rPr>
              <a:t>código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administrado</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código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nativo</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MDILXapCompile.exe</a:t>
            </a:r>
          </a:p>
          <a:p>
            <a:pPr defTabSz="685752">
              <a:lnSpc>
                <a:spcPct val="90000"/>
              </a:lnSpc>
              <a:spcAft>
                <a:spcPts val="441"/>
              </a:spcAft>
              <a:buSzPct val="105000"/>
            </a:pPr>
            <a:r>
              <a:rPr lang="en-US" sz="2400" dirty="0" err="1" smtClean="0">
                <a:solidFill>
                  <a:schemeClr val="bg1">
                    <a:lumMod val="50000"/>
                  </a:schemeClr>
                </a:solidFill>
                <a:latin typeface="Segoe UI Light"/>
              </a:rPr>
              <a:t>Firmar</a:t>
            </a:r>
            <a:r>
              <a:rPr lang="en-US" sz="2400" dirty="0" smtClean="0">
                <a:solidFill>
                  <a:schemeClr val="bg1">
                    <a:lumMod val="50000"/>
                  </a:schemeClr>
                </a:solidFill>
                <a:latin typeface="Segoe UI Light"/>
              </a:rPr>
              <a:t> la </a:t>
            </a:r>
            <a:r>
              <a:rPr lang="en-US" sz="2400" dirty="0" err="1" smtClean="0">
                <a:solidFill>
                  <a:schemeClr val="bg1">
                    <a:lumMod val="50000"/>
                  </a:schemeClr>
                </a:solidFill>
                <a:latin typeface="Segoe UI Light"/>
              </a:rPr>
              <a:t>Aplicación</a:t>
            </a:r>
            <a:r>
              <a:rPr lang="en-US" sz="2400" dirty="0" smtClean="0">
                <a:solidFill>
                  <a:schemeClr val="bg1">
                    <a:lumMod val="50000"/>
                  </a:schemeClr>
                </a:solidFill>
                <a:latin typeface="Segoe UI Light"/>
              </a:rPr>
              <a:t> con el </a:t>
            </a:r>
            <a:r>
              <a:rPr lang="en-US" sz="2400" dirty="0" err="1" smtClean="0">
                <a:solidFill>
                  <a:schemeClr val="bg1">
                    <a:lumMod val="50000"/>
                  </a:schemeClr>
                </a:solidFill>
                <a:latin typeface="Segoe UI Light"/>
              </a:rPr>
              <a:t>certificado</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XapSignTool.exe</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3653073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err="1" smtClean="0"/>
              <a:t>Firmando</a:t>
            </a:r>
            <a:r>
              <a:rPr lang="en-US" dirty="0" smtClean="0"/>
              <a:t> </a:t>
            </a:r>
            <a:r>
              <a:rPr lang="en-US" dirty="0" err="1" smtClean="0"/>
              <a:t>Aplicaciones</a:t>
            </a:r>
            <a:endParaRPr lang="en-US" dirty="0"/>
          </a:p>
        </p:txBody>
      </p:sp>
      <p:sp>
        <p:nvSpPr>
          <p:cNvPr id="2" name="Text Placeholder 1"/>
          <p:cNvSpPr>
            <a:spLocks noGrp="1"/>
          </p:cNvSpPr>
          <p:nvPr>
            <p:ph type="body" sz="quarter" idx="10"/>
          </p:nvPr>
        </p:nvSpPr>
        <p:spPr>
          <a:xfrm>
            <a:off x="467545" y="1563129"/>
            <a:ext cx="8474528" cy="3362070"/>
          </a:xfrm>
        </p:spPr>
        <p:txBody>
          <a:bodyPr/>
          <a:lstStyle/>
          <a:p>
            <a:r>
              <a:rPr lang="en-US" sz="2059" dirty="0" err="1" smtClean="0"/>
              <a:t>XapSignTool</a:t>
            </a:r>
            <a:endParaRPr lang="en-US" sz="2059" dirty="0"/>
          </a:p>
          <a:p>
            <a:pPr lvl="1"/>
            <a:r>
              <a:rPr lang="en-US" sz="1471" dirty="0" err="1" smtClean="0"/>
              <a:t>Disponible</a:t>
            </a:r>
            <a:r>
              <a:rPr lang="en-US" sz="1471" dirty="0" smtClean="0"/>
              <a:t> en: </a:t>
            </a:r>
            <a:r>
              <a:rPr lang="en-US" sz="1176" dirty="0" smtClean="0"/>
              <a:t>%</a:t>
            </a:r>
            <a:r>
              <a:rPr lang="en-US" sz="1176" dirty="0" err="1" smtClean="0"/>
              <a:t>ProgramFiles</a:t>
            </a:r>
            <a:r>
              <a:rPr lang="en-US" sz="1176" dirty="0" smtClean="0"/>
              <a:t>(x86</a:t>
            </a:r>
            <a:r>
              <a:rPr lang="en-US" sz="1176" dirty="0"/>
              <a:t>)%\Microsoft SDKs\Windows </a:t>
            </a:r>
            <a:r>
              <a:rPr lang="en-US" sz="1176" dirty="0" smtClean="0"/>
              <a:t>Phone\v8.0\Tools\</a:t>
            </a:r>
            <a:r>
              <a:rPr lang="en-US" sz="1176" dirty="0" err="1" smtClean="0"/>
              <a:t>XapSignTool</a:t>
            </a:r>
            <a:endParaRPr lang="en-US" sz="1176" dirty="0"/>
          </a:p>
        </p:txBody>
      </p:sp>
    </p:spTree>
    <p:extLst>
      <p:ext uri="{BB962C8B-B14F-4D97-AF65-F5344CB8AC3E}">
        <p14:creationId xmlns:p14="http://schemas.microsoft.com/office/powerpoint/2010/main" val="247630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20538"/>
            <a:ext cx="9252519" cy="5164038"/>
          </a:xfrm>
          <a:prstGeom prst="rect">
            <a:avLst/>
          </a:prstGeom>
        </p:spPr>
      </p:pic>
      <p:sp>
        <p:nvSpPr>
          <p:cNvPr id="6" name="Rectangle 5"/>
          <p:cNvSpPr/>
          <p:nvPr/>
        </p:nvSpPr>
        <p:spPr bwMode="auto">
          <a:xfrm>
            <a:off x="-108520" y="1635646"/>
            <a:ext cx="8311142" cy="1124262"/>
          </a:xfrm>
          <a:prstGeom prst="rect">
            <a:avLst/>
          </a:prstGeom>
          <a:solidFill>
            <a:schemeClr val="bg2">
              <a:lumMod val="50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Generar AET y firmar App</a:t>
            </a:r>
            <a:endParaRPr lang="es-ES" sz="4950" spc="-3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08520" y="511384"/>
            <a:ext cx="2555776" cy="1124262"/>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solidFill>
                  <a:schemeClr val="bg1">
                    <a:lumMod val="50000"/>
                  </a:schemeClr>
                </a:solidFill>
                <a:latin typeface="Bebas"/>
                <a:ea typeface="Segoe UI" pitchFamily="34" charset="0"/>
                <a:cs typeface="Segoe UI" pitchFamily="34" charset="0"/>
              </a:rPr>
              <a:t>DEMO 1</a:t>
            </a:r>
            <a:endParaRPr lang="es-ES" sz="4950" spc="-38" dirty="0">
              <a:solidFill>
                <a:schemeClr val="bg1">
                  <a:lumMod val="50000"/>
                </a:schemeClr>
              </a:solidFill>
              <a:latin typeface="Bebas"/>
              <a:ea typeface="Segoe UI" pitchFamily="34" charset="0"/>
              <a:cs typeface="Segoe UI" pitchFamily="34" charset="0"/>
            </a:endParaRPr>
          </a:p>
        </p:txBody>
      </p:sp>
    </p:spTree>
    <p:extLst>
      <p:ext uri="{BB962C8B-B14F-4D97-AF65-F5344CB8AC3E}">
        <p14:creationId xmlns:p14="http://schemas.microsoft.com/office/powerpoint/2010/main" val="38947605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err="1" smtClean="0"/>
              <a:t>Crear</a:t>
            </a:r>
            <a:r>
              <a:rPr lang="en-US" sz="4000" dirty="0" smtClean="0"/>
              <a:t> un Company Hub</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3</a:t>
            </a:r>
            <a:r>
              <a:rPr lang="en-US" sz="8500" spc="-75" dirty="0" smtClean="0">
                <a:gradFill>
                  <a:gsLst>
                    <a:gs pos="0">
                      <a:srgbClr val="FFFFFF"/>
                    </a:gs>
                    <a:gs pos="100000">
                      <a:srgbClr val="FFFFFF"/>
                    </a:gs>
                  </a:gsLst>
                  <a:lin ang="5400000" scaled="0"/>
                </a:gradFill>
                <a:ea typeface="Segoe UI" pitchFamily="34" charset="0"/>
                <a:cs typeface="Segoe UI" pitchFamily="34" charset="0"/>
              </a:rPr>
              <a:t>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659779"/>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8948" y="0"/>
            <a:ext cx="4535051" cy="51435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4978217" y="272618"/>
            <a:ext cx="3799072" cy="3397853"/>
          </a:xfrm>
        </p:spPr>
        <p:txBody>
          <a:bodyPr/>
          <a:lstStyle/>
          <a:p>
            <a:pPr marL="0" indent="0">
              <a:buNone/>
            </a:pPr>
            <a:r>
              <a:rPr lang="en-US" dirty="0" err="1" smtClean="0">
                <a:solidFill>
                  <a:srgbClr val="FFFFFF"/>
                </a:solidFill>
                <a:latin typeface="Segoe UI Light" panose="020B0502040204020203" pitchFamily="34" charset="0"/>
                <a:cs typeface="Segoe UI Light" panose="020B0502040204020203" pitchFamily="34" charset="0"/>
              </a:rPr>
              <a:t>Objetivos</a:t>
            </a:r>
            <a:r>
              <a:rPr lang="en-US"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Aprender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todos</a:t>
            </a:r>
            <a:r>
              <a:rPr lang="en-US" sz="1600" dirty="0" smtClean="0">
                <a:solidFill>
                  <a:srgbClr val="FFFFFF"/>
                </a:solidFill>
                <a:latin typeface="Segoe UI Light" panose="020B0502040204020203" pitchFamily="34" charset="0"/>
                <a:cs typeface="Segoe UI Light" panose="020B0502040204020203" pitchFamily="34" charset="0"/>
              </a:rPr>
              <a:t> los </a:t>
            </a:r>
            <a:r>
              <a:rPr lang="en-US" sz="1600" dirty="0" err="1" smtClean="0">
                <a:solidFill>
                  <a:srgbClr val="FFFFFF"/>
                </a:solidFill>
                <a:latin typeface="Segoe UI Light" panose="020B0502040204020203" pitchFamily="34" charset="0"/>
                <a:cs typeface="Segoe UI Light" panose="020B0502040204020203" pitchFamily="34" charset="0"/>
              </a:rPr>
              <a:t>conceptos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necesarios</a:t>
            </a:r>
            <a:r>
              <a:rPr lang="en-US" sz="1600" dirty="0" smtClean="0">
                <a:solidFill>
                  <a:srgbClr val="FFFFFF"/>
                </a:solidFill>
                <a:latin typeface="Segoe UI Light" panose="020B0502040204020203" pitchFamily="34" charset="0"/>
                <a:cs typeface="Segoe UI Light" panose="020B0502040204020203" pitchFamily="34" charset="0"/>
              </a:rPr>
              <a:t> para </a:t>
            </a:r>
            <a:r>
              <a:rPr lang="en-US" sz="1600" dirty="0" err="1" smtClean="0">
                <a:solidFill>
                  <a:srgbClr val="FFFFFF"/>
                </a:solidFill>
                <a:latin typeface="Segoe UI Light" panose="020B0502040204020203" pitchFamily="34" charset="0"/>
                <a:cs typeface="Segoe UI Light" panose="020B0502040204020203" pitchFamily="34" charset="0"/>
              </a:rPr>
              <a:t>distribuir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una</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Aplicación</a:t>
            </a:r>
            <a:r>
              <a:rPr lang="en-US" sz="1600" dirty="0" smtClean="0">
                <a:solidFill>
                  <a:srgbClr val="FFFFFF"/>
                </a:solidFill>
                <a:latin typeface="Segoe UI Light" panose="020B0502040204020203" pitchFamily="34" charset="0"/>
                <a:cs typeface="Segoe UI Light" panose="020B0502040204020203" pitchFamily="34" charset="0"/>
              </a:rPr>
              <a:t> Windows Phone a </a:t>
            </a:r>
            <a:r>
              <a:rPr lang="en-US" sz="1600" dirty="0" err="1" smtClean="0">
                <a:solidFill>
                  <a:srgbClr val="FFFFFF"/>
                </a:solidFill>
                <a:latin typeface="Segoe UI Light" panose="020B0502040204020203" pitchFamily="34" charset="0"/>
                <a:cs typeface="Segoe UI Light" panose="020B0502040204020203" pitchFamily="34" charset="0"/>
              </a:rPr>
              <a:t>nivel</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empresarial</a:t>
            </a:r>
            <a:r>
              <a:rPr lang="en-US" sz="1600"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Realizaremos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todos</a:t>
            </a:r>
            <a:r>
              <a:rPr lang="en-US" sz="1600" dirty="0" smtClean="0">
                <a:solidFill>
                  <a:srgbClr val="FFFFFF"/>
                </a:solidFill>
                <a:latin typeface="Segoe UI Light" panose="020B0502040204020203" pitchFamily="34" charset="0"/>
                <a:cs typeface="Segoe UI Light" panose="020B0502040204020203" pitchFamily="34" charset="0"/>
              </a:rPr>
              <a:t> los </a:t>
            </a:r>
            <a:r>
              <a:rPr lang="en-US" sz="1600" dirty="0" err="1" smtClean="0">
                <a:solidFill>
                  <a:srgbClr val="FFFFFF"/>
                </a:solidFill>
                <a:latin typeface="Segoe UI Light" panose="020B0502040204020203" pitchFamily="34" charset="0"/>
                <a:cs typeface="Segoe UI Light" panose="020B0502040204020203" pitchFamily="34" charset="0"/>
              </a:rPr>
              <a:t>pasos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necesarios</a:t>
            </a:r>
            <a:r>
              <a:rPr lang="en-US" sz="1600" dirty="0" smtClean="0">
                <a:solidFill>
                  <a:srgbClr val="FFFFFF"/>
                </a:solidFill>
                <a:latin typeface="Segoe UI Light" panose="020B0502040204020203" pitchFamily="34" charset="0"/>
                <a:cs typeface="Segoe UI Light" panose="020B0502040204020203" pitchFamily="34" charset="0"/>
              </a:rPr>
              <a:t> para </a:t>
            </a:r>
            <a:r>
              <a:rPr lang="en-US" sz="1600" dirty="0" err="1" smtClean="0">
                <a:solidFill>
                  <a:srgbClr val="FFFFFF"/>
                </a:solidFill>
                <a:latin typeface="Segoe UI Light" panose="020B0502040204020203" pitchFamily="34" charset="0"/>
                <a:cs typeface="Segoe UI Light" panose="020B0502040204020203" pitchFamily="34" charset="0"/>
              </a:rPr>
              <a:t>distribuir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una</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Aplicación</a:t>
            </a:r>
            <a:r>
              <a:rPr lang="en-US" sz="1600"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Crearemos</a:t>
            </a:r>
            <a:r>
              <a:rPr lang="en-US" sz="1600" dirty="0" smtClean="0">
                <a:solidFill>
                  <a:srgbClr val="FFFFFF"/>
                </a:solidFill>
                <a:latin typeface="Segoe UI Light" panose="020B0502040204020203" pitchFamily="34" charset="0"/>
                <a:cs typeface="Segoe UI Light" panose="020B0502040204020203" pitchFamily="34" charset="0"/>
              </a:rPr>
              <a:t> un Company Hub </a:t>
            </a:r>
            <a:r>
              <a:rPr lang="en-US" sz="1600" dirty="0" err="1" smtClean="0">
                <a:solidFill>
                  <a:srgbClr val="FFFFFF"/>
                </a:solidFill>
                <a:latin typeface="Segoe UI Light" panose="020B0502040204020203" pitchFamily="34" charset="0"/>
                <a:cs typeface="Segoe UI Light" panose="020B0502040204020203" pitchFamily="34" charset="0"/>
              </a:rPr>
              <a:t>donde</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añadiremos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varias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Aplicaciones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disponibles</a:t>
            </a:r>
            <a:r>
              <a:rPr lang="en-US" sz="1600"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Veremos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como</a:t>
            </a:r>
            <a:r>
              <a:rPr lang="en-US" sz="1600" dirty="0" smtClean="0">
                <a:solidFill>
                  <a:srgbClr val="FFFFFF"/>
                </a:solidFill>
                <a:latin typeface="Segoe UI Light" panose="020B0502040204020203" pitchFamily="34" charset="0"/>
                <a:cs typeface="Segoe UI Light" panose="020B0502040204020203" pitchFamily="34" charset="0"/>
              </a:rPr>
              <a:t> de </a:t>
            </a:r>
            <a:r>
              <a:rPr lang="en-US" sz="1600" dirty="0" err="1" smtClean="0">
                <a:solidFill>
                  <a:srgbClr val="FFFFFF"/>
                </a:solidFill>
                <a:latin typeface="Segoe UI Light" panose="020B0502040204020203" pitchFamily="34" charset="0"/>
                <a:cs typeface="Segoe UI Light" panose="020B0502040204020203" pitchFamily="34" charset="0"/>
              </a:rPr>
              <a:t>fácil</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es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gestionar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una</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Aplicación</a:t>
            </a:r>
            <a:r>
              <a:rPr lang="en-US" sz="1600" dirty="0" smtClean="0">
                <a:solidFill>
                  <a:srgbClr val="FFFFFF"/>
                </a:solidFill>
                <a:latin typeface="Segoe UI Light" panose="020B0502040204020203" pitchFamily="34" charset="0"/>
                <a:cs typeface="Segoe UI Light" panose="020B0502040204020203" pitchFamily="34" charset="0"/>
              </a:rPr>
              <a:t> Windows Phone </a:t>
            </a:r>
            <a:r>
              <a:rPr lang="en-US" sz="1600" dirty="0" err="1" smtClean="0">
                <a:solidFill>
                  <a:srgbClr val="FFFFFF"/>
                </a:solidFill>
                <a:latin typeface="Segoe UI Light" panose="020B0502040204020203" pitchFamily="34" charset="0"/>
                <a:cs typeface="Segoe UI Light" panose="020B0502040204020203" pitchFamily="34" charset="0"/>
              </a:rPr>
              <a:t>desde</a:t>
            </a:r>
            <a:r>
              <a:rPr lang="en-US" sz="1600" dirty="0" smtClean="0">
                <a:solidFill>
                  <a:srgbClr val="FFFFFF"/>
                </a:solidFill>
                <a:latin typeface="Segoe UI Light" panose="020B0502040204020203" pitchFamily="34" charset="0"/>
                <a:cs typeface="Segoe UI Light" panose="020B0502040204020203" pitchFamily="34" charset="0"/>
              </a:rPr>
              <a:t> un MDM </a:t>
            </a:r>
            <a:r>
              <a:rPr lang="en-US" sz="1600" dirty="0" err="1" smtClean="0">
                <a:solidFill>
                  <a:srgbClr val="FFFFFF"/>
                </a:solidFill>
                <a:latin typeface="Segoe UI Light" panose="020B0502040204020203" pitchFamily="34" charset="0"/>
                <a:cs typeface="Segoe UI Light" panose="020B0502040204020203" pitchFamily="34" charset="0"/>
              </a:rPr>
              <a:t>como</a:t>
            </a:r>
            <a:r>
              <a:rPr lang="en-US" sz="1600" dirty="0" smtClean="0">
                <a:solidFill>
                  <a:srgbClr val="FFFFFF"/>
                </a:solidFill>
                <a:latin typeface="Segoe UI Light" panose="020B0502040204020203" pitchFamily="34" charset="0"/>
                <a:cs typeface="Segoe UI Light" panose="020B0502040204020203" pitchFamily="34" charset="0"/>
              </a:rPr>
              <a:t> Windows Intune.</a:t>
            </a:r>
            <a:endParaRPr lang="en-US" sz="1100" dirty="0">
              <a:solidFill>
                <a:srgbClr val="FFFFFF"/>
              </a:solidFill>
              <a:latin typeface="Segoe UI Light" panose="020B0502040204020203" pitchFamily="34" charset="0"/>
              <a:cs typeface="Segoe UI Light" panose="020B0502040204020203" pitchFamily="34" charset="0"/>
            </a:endParaRPr>
          </a:p>
        </p:txBody>
      </p:sp>
      <p:pic>
        <p:nvPicPr>
          <p:cNvPr id="8" name="Picture Placeholder 7"/>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03635" y="0"/>
            <a:ext cx="6247643" cy="5143500"/>
          </a:xfrm>
        </p:spPr>
      </p:pic>
    </p:spTree>
    <p:extLst>
      <p:ext uri="{BB962C8B-B14F-4D97-AF65-F5344CB8AC3E}">
        <p14:creationId xmlns:p14="http://schemas.microsoft.com/office/powerpoint/2010/main" val="141247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8065" b="89994" l="9990" r="89913">
                        <a14:foregroundMark x1="18138" y1="14979" x2="20660" y2="12917"/>
                        <a14:foregroundMark x1="20272" y1="13341" x2="79534" y2="12917"/>
                      </a14:backgroundRemoval>
                    </a14:imgEffect>
                  </a14:imgLayer>
                </a14:imgProps>
              </a:ext>
              <a:ext uri="{28A0092B-C50C-407E-A947-70E740481C1C}">
                <a14:useLocalDpi xmlns:a14="http://schemas.microsoft.com/office/drawing/2010/main" val="0"/>
              </a:ext>
            </a:extLst>
          </a:blip>
          <a:stretch>
            <a:fillRect/>
          </a:stretch>
        </p:blipFill>
        <p:spPr>
          <a:xfrm>
            <a:off x="4581093" y="533563"/>
            <a:ext cx="2842589" cy="4548788"/>
          </a:xfrm>
          <a:prstGeom prst="rect">
            <a:avLst/>
          </a:prstGeom>
        </p:spPr>
      </p:pic>
      <p:sp>
        <p:nvSpPr>
          <p:cNvPr id="2" name="Title 1"/>
          <p:cNvSpPr>
            <a:spLocks noGrp="1"/>
          </p:cNvSpPr>
          <p:nvPr>
            <p:ph type="title"/>
            <p:custDataLst>
              <p:tags r:id="rId1"/>
            </p:custDataLst>
          </p:nvPr>
        </p:nvSpPr>
        <p:spPr/>
        <p:txBody>
          <a:bodyPr/>
          <a:lstStyle/>
          <a:p>
            <a:pPr algn="l"/>
            <a:r>
              <a:rPr lang="en-US" noProof="0" dirty="0" smtClean="0"/>
              <a:t>¿Company Hub?</a:t>
            </a:r>
            <a:endParaRPr lang="en-US" noProof="0" dirty="0"/>
          </a:p>
        </p:txBody>
      </p:sp>
      <p:sp>
        <p:nvSpPr>
          <p:cNvPr id="40" name="TextBox 39"/>
          <p:cNvSpPr txBox="1"/>
          <p:nvPr>
            <p:custDataLst>
              <p:tags r:id="rId2"/>
            </p:custDataLst>
          </p:nvPr>
        </p:nvSpPr>
        <p:spPr>
          <a:xfrm>
            <a:off x="845856" y="1780856"/>
            <a:ext cx="3993069" cy="3145476"/>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Muestra</a:t>
            </a:r>
            <a:r>
              <a:rPr lang="en-US" sz="2400" dirty="0" smtClean="0">
                <a:solidFill>
                  <a:schemeClr val="bg1">
                    <a:lumMod val="50000"/>
                  </a:schemeClr>
                </a:solidFill>
                <a:latin typeface="Segoe UI Light"/>
              </a:rPr>
              <a:t> el </a:t>
            </a:r>
            <a:r>
              <a:rPr lang="en-US" sz="2400" dirty="0" err="1" smtClean="0">
                <a:solidFill>
                  <a:schemeClr val="bg1">
                    <a:lumMod val="50000"/>
                  </a:schemeClr>
                </a:solidFill>
                <a:latin typeface="Segoe UI Light"/>
              </a:rPr>
              <a:t>catálogo</a:t>
            </a:r>
            <a:r>
              <a:rPr lang="en-US" sz="2400" dirty="0" smtClean="0">
                <a:solidFill>
                  <a:schemeClr val="bg1">
                    <a:lumMod val="50000"/>
                  </a:schemeClr>
                </a:solidFill>
                <a:latin typeface="Segoe UI Light"/>
              </a:rPr>
              <a:t> de Apps </a:t>
            </a: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Gestiona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que</a:t>
            </a:r>
            <a:r>
              <a:rPr lang="en-US" sz="2400" dirty="0" smtClean="0">
                <a:solidFill>
                  <a:schemeClr val="bg1">
                    <a:lumMod val="50000"/>
                  </a:schemeClr>
                </a:solidFill>
                <a:latin typeface="Segoe UI Light"/>
              </a:rPr>
              <a:t> Apps </a:t>
            </a:r>
            <a:r>
              <a:rPr lang="en-US" sz="2400" dirty="0" err="1" smtClean="0">
                <a:solidFill>
                  <a:schemeClr val="bg1">
                    <a:lumMod val="50000"/>
                  </a:schemeClr>
                </a:solidFill>
                <a:latin typeface="Segoe UI Light"/>
              </a:rPr>
              <a:t>estan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ya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instaladas</a:t>
            </a: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con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progreso</a:t>
            </a:r>
            <a:r>
              <a:rPr lang="en-US" sz="2400" dirty="0" smtClean="0">
                <a:solidFill>
                  <a:schemeClr val="bg1">
                    <a:lumMod val="50000"/>
                  </a:schemeClr>
                </a:solidFill>
                <a:latin typeface="Segoe UI Light"/>
              </a:rPr>
              <a:t> inclusive</a:t>
            </a: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mostrar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noticias</a:t>
            </a:r>
            <a:r>
              <a:rPr lang="en-US" sz="2400" dirty="0" smtClean="0">
                <a:solidFill>
                  <a:schemeClr val="bg1">
                    <a:lumMod val="50000"/>
                  </a:schemeClr>
                </a:solidFill>
                <a:latin typeface="Segoe UI Light"/>
              </a:rPr>
              <a:t>, Información o </a:t>
            </a:r>
            <a:r>
              <a:rPr lang="en-US" sz="2400" dirty="0" err="1" smtClean="0">
                <a:solidFill>
                  <a:schemeClr val="bg1">
                    <a:lumMod val="50000"/>
                  </a:schemeClr>
                </a:solidFill>
                <a:latin typeface="Segoe UI Light"/>
              </a:rPr>
              <a:t>alertas</a:t>
            </a:r>
            <a:endParaRPr lang="en-US" sz="2400" dirty="0">
              <a:solidFill>
                <a:schemeClr val="bg1">
                  <a:lumMod val="50000"/>
                </a:schemeClr>
              </a:solidFill>
              <a:latin typeface="Segoe UI Light"/>
            </a:endParaRPr>
          </a:p>
        </p:txBody>
      </p:sp>
      <p:pic>
        <p:nvPicPr>
          <p:cNvPr id="7" name="Picture 6"/>
          <p:cNvPicPr>
            <a:picLocks noChangeAspect="1"/>
          </p:cNvPicPr>
          <p:nvPr/>
        </p:nvPicPr>
        <p:blipFill>
          <a:blip r:embed="rId7"/>
          <a:stretch>
            <a:fillRect/>
          </a:stretch>
        </p:blipFill>
        <p:spPr>
          <a:xfrm>
            <a:off x="5221888" y="1413862"/>
            <a:ext cx="1553021" cy="2573157"/>
          </a:xfrm>
          <a:prstGeom prst="rect">
            <a:avLst/>
          </a:prstGeom>
        </p:spPr>
      </p:pic>
    </p:spTree>
    <p:extLst>
      <p:ext uri="{BB962C8B-B14F-4D97-AF65-F5344CB8AC3E}">
        <p14:creationId xmlns:p14="http://schemas.microsoft.com/office/powerpoint/2010/main" val="110032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046" y="1429741"/>
            <a:ext cx="7680720" cy="2632048"/>
          </a:xfrm>
          <a:prstGeom prst="rect">
            <a:avLst/>
          </a:prstGeom>
        </p:spPr>
      </p:pic>
      <p:sp>
        <p:nvSpPr>
          <p:cNvPr id="5" name="Rectangle 4"/>
          <p:cNvSpPr/>
          <p:nvPr/>
        </p:nvSpPr>
        <p:spPr bwMode="auto">
          <a:xfrm>
            <a:off x="1" y="1275606"/>
            <a:ext cx="4588827" cy="3168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1"/>
            </p:custDataLst>
          </p:nvPr>
        </p:nvSpPr>
        <p:spPr/>
        <p:txBody>
          <a:bodyPr>
            <a:normAutofit fontScale="90000"/>
          </a:bodyPr>
          <a:lstStyle/>
          <a:p>
            <a:pPr algn="l"/>
            <a:r>
              <a:rPr lang="en-US" noProof="0" dirty="0" err="1" smtClean="0"/>
              <a:t>Funcionalidad</a:t>
            </a:r>
            <a:r>
              <a:rPr lang="en-US" noProof="0" dirty="0" smtClean="0"/>
              <a:t> del Company Hub</a:t>
            </a:r>
            <a:endParaRPr lang="en-US" noProof="0" dirty="0"/>
          </a:p>
        </p:txBody>
      </p:sp>
      <p:sp>
        <p:nvSpPr>
          <p:cNvPr id="40" name="TextBox 39"/>
          <p:cNvSpPr txBox="1"/>
          <p:nvPr>
            <p:custDataLst>
              <p:tags r:id="rId2"/>
            </p:custDataLst>
          </p:nvPr>
        </p:nvSpPr>
        <p:spPr>
          <a:xfrm>
            <a:off x="769628" y="1940370"/>
            <a:ext cx="4122375" cy="2148280"/>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Mostrar</a:t>
            </a:r>
            <a:r>
              <a:rPr lang="en-US" sz="2400" dirty="0" smtClean="0">
                <a:solidFill>
                  <a:srgbClr val="FFFFFF"/>
                </a:solidFill>
                <a:latin typeface="Segoe UI Light"/>
              </a:rPr>
              <a:t> </a:t>
            </a:r>
            <a:r>
              <a:rPr lang="en-US" sz="2400" dirty="0" err="1" smtClean="0">
                <a:solidFill>
                  <a:srgbClr val="FFFFFF"/>
                </a:solidFill>
                <a:latin typeface="Segoe UI Light"/>
              </a:rPr>
              <a:t>listado</a:t>
            </a:r>
            <a:r>
              <a:rPr lang="en-US" sz="2400" dirty="0" smtClean="0">
                <a:solidFill>
                  <a:srgbClr val="FFFFFF"/>
                </a:solidFill>
                <a:latin typeface="Segoe UI Light"/>
              </a:rPr>
              <a:t> de Apps </a:t>
            </a:r>
            <a:r>
              <a:rPr lang="en-US" sz="2400" dirty="0" err="1" smtClean="0">
                <a:solidFill>
                  <a:srgbClr val="FFFFFF"/>
                </a:solidFill>
                <a:latin typeface="Segoe UI Light"/>
              </a:rPr>
              <a:t>disponibles</a:t>
            </a:r>
            <a:endParaRPr lang="en-US" sz="2400" dirty="0">
              <a:solidFill>
                <a:srgbClr val="FFFFFF"/>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Mostrar</a:t>
            </a:r>
            <a:r>
              <a:rPr lang="en-US" sz="2400" dirty="0" smtClean="0">
                <a:solidFill>
                  <a:srgbClr val="FFFFFF"/>
                </a:solidFill>
                <a:latin typeface="Segoe UI Light"/>
              </a:rPr>
              <a:t> </a:t>
            </a:r>
            <a:r>
              <a:rPr lang="en-US" sz="2400" dirty="0" err="1" smtClean="0">
                <a:solidFill>
                  <a:srgbClr val="FFFFFF"/>
                </a:solidFill>
                <a:latin typeface="Segoe UI Light"/>
              </a:rPr>
              <a:t>listado</a:t>
            </a:r>
            <a:r>
              <a:rPr lang="en-US" sz="2400" dirty="0" smtClean="0">
                <a:solidFill>
                  <a:srgbClr val="FFFFFF"/>
                </a:solidFill>
                <a:latin typeface="Segoe UI Light"/>
              </a:rPr>
              <a:t> de Apps </a:t>
            </a:r>
            <a:r>
              <a:rPr lang="en-US" sz="2400" dirty="0" err="1" smtClean="0">
                <a:solidFill>
                  <a:srgbClr val="FFFFFF"/>
                </a:solidFill>
                <a:latin typeface="Segoe UI Light"/>
              </a:rPr>
              <a:t>instaladas</a:t>
            </a:r>
            <a:endParaRPr lang="en-US" sz="2400" dirty="0">
              <a:solidFill>
                <a:srgbClr val="FFFFFF"/>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Permite</a:t>
            </a:r>
            <a:r>
              <a:rPr lang="en-US" sz="2400" dirty="0" smtClean="0">
                <a:solidFill>
                  <a:srgbClr val="FFFFFF"/>
                </a:solidFill>
                <a:latin typeface="Segoe UI Light"/>
              </a:rPr>
              <a:t> </a:t>
            </a:r>
            <a:r>
              <a:rPr lang="en-US" sz="2400" dirty="0" err="1" smtClean="0">
                <a:solidFill>
                  <a:srgbClr val="FFFFFF"/>
                </a:solidFill>
                <a:latin typeface="Segoe UI Light"/>
              </a:rPr>
              <a:t>instalar</a:t>
            </a:r>
            <a:r>
              <a:rPr lang="en-US" sz="2400" dirty="0" smtClean="0">
                <a:solidFill>
                  <a:srgbClr val="FFFFFF"/>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Alertas</a:t>
            </a:r>
            <a:r>
              <a:rPr lang="en-US" sz="2400" dirty="0" smtClean="0">
                <a:solidFill>
                  <a:srgbClr val="FFFFFF"/>
                </a:solidFill>
                <a:latin typeface="Segoe UI Light"/>
              </a:rPr>
              <a:t> y </a:t>
            </a:r>
            <a:r>
              <a:rPr lang="en-US" sz="2400" dirty="0" err="1" smtClean="0">
                <a:solidFill>
                  <a:srgbClr val="FFFFFF"/>
                </a:solidFill>
                <a:latin typeface="Segoe UI Light"/>
              </a:rPr>
              <a:t>notificaciones</a:t>
            </a:r>
            <a:endParaRPr lang="en-US" sz="2400" dirty="0">
              <a:solidFill>
                <a:srgbClr val="FFFFFF"/>
              </a:solidFill>
              <a:latin typeface="Segoe UI Light"/>
            </a:endParaRPr>
          </a:p>
        </p:txBody>
      </p:sp>
      <p:sp>
        <p:nvSpPr>
          <p:cNvPr id="37" name="Rectangle 36"/>
          <p:cNvSpPr/>
          <p:nvPr/>
        </p:nvSpPr>
        <p:spPr bwMode="auto">
          <a:xfrm>
            <a:off x="6356221" y="1275606"/>
            <a:ext cx="6211763" cy="31683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8827" y="1143591"/>
            <a:ext cx="1870115" cy="3424036"/>
          </a:xfrm>
          <a:prstGeom prst="rect">
            <a:avLst/>
          </a:prstGeom>
        </p:spPr>
      </p:pic>
    </p:spTree>
    <p:extLst>
      <p:ext uri="{BB962C8B-B14F-4D97-AF65-F5344CB8AC3E}">
        <p14:creationId xmlns:p14="http://schemas.microsoft.com/office/powerpoint/2010/main" val="1921268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287E-7 2.47844E-6 L -0.1436 2.47844E-6 " pathEditMode="relative" rAng="0" ptsTypes="AA">
                                      <p:cBhvr>
                                        <p:cTn id="6" dur="2750" fill="hold"/>
                                        <p:tgtEl>
                                          <p:spTgt spid="41"/>
                                        </p:tgtEl>
                                        <p:attrNameLst>
                                          <p:attrName>ppt_x</p:attrName>
                                          <p:attrName>ppt_y</p:attrName>
                                        </p:attrNameLst>
                                      </p:cBhvr>
                                      <p:rCtr x="-7187" y="0"/>
                                    </p:animMotion>
                                  </p:childTnLst>
                                </p:cTn>
                              </p:par>
                            </p:childTnLst>
                          </p:cTn>
                        </p:par>
                        <p:par>
                          <p:cTn id="7" fill="hold">
                            <p:stCondLst>
                              <p:cond delay="2750"/>
                            </p:stCondLst>
                            <p:childTnLst>
                              <p:par>
                                <p:cTn id="8" presetID="35" presetClass="path" presetSubtype="0" accel="50000" decel="50000" fill="hold" nodeType="afterEffect">
                                  <p:stCondLst>
                                    <p:cond delay="2000"/>
                                  </p:stCondLst>
                                  <p:childTnLst>
                                    <p:animMotion origin="layout" path="M -0.1436 2.47844E-6 L -0.49298 2.47844E-6 " pathEditMode="relative" rAng="0" ptsTypes="AA">
                                      <p:cBhvr>
                                        <p:cTn id="9" dur="2000" fill="hold"/>
                                        <p:tgtEl>
                                          <p:spTgt spid="41"/>
                                        </p:tgtEl>
                                        <p:attrNameLst>
                                          <p:attrName>ppt_x</p:attrName>
                                          <p:attrName>ppt_y</p:attrName>
                                        </p:attrNameLst>
                                      </p:cBhvr>
                                      <p:rCtr x="-174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dirty="0" err="1" smtClean="0"/>
              <a:t>Limitaciones</a:t>
            </a:r>
            <a:r>
              <a:rPr lang="en-US" sz="4000" dirty="0" smtClean="0"/>
              <a:t>.</a:t>
            </a:r>
            <a:endParaRPr lang="en-US" sz="4000" dirty="0"/>
          </a:p>
        </p:txBody>
      </p:sp>
      <p:sp>
        <p:nvSpPr>
          <p:cNvPr id="13" name="Text Placeholder 6"/>
          <p:cNvSpPr txBox="1">
            <a:spLocks/>
          </p:cNvSpPr>
          <p:nvPr/>
        </p:nvSpPr>
        <p:spPr>
          <a:xfrm>
            <a:off x="1276266" y="1317357"/>
            <a:ext cx="6802953" cy="1129199"/>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No </a:t>
            </a: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realizar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una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completa</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No se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eliminar</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Menos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seguridad</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Requiere</a:t>
            </a:r>
            <a:r>
              <a:rPr lang="en-US" sz="2400" dirty="0" smtClean="0">
                <a:solidFill>
                  <a:schemeClr val="bg1">
                    <a:lumMod val="50000"/>
                  </a:schemeClr>
                </a:solidFill>
                <a:latin typeface="Segoe UI Light"/>
              </a:rPr>
              <a:t> mayor </a:t>
            </a:r>
            <a:r>
              <a:rPr lang="en-US" sz="2400" dirty="0" err="1" smtClean="0">
                <a:solidFill>
                  <a:schemeClr val="bg1">
                    <a:lumMod val="50000"/>
                  </a:schemeClr>
                </a:solidFill>
                <a:latin typeface="Segoe UI Light"/>
              </a:rPr>
              <a:t>diligencia</a:t>
            </a:r>
            <a:r>
              <a:rPr lang="en-US" sz="2400" dirty="0" smtClean="0">
                <a:solidFill>
                  <a:schemeClr val="bg1">
                    <a:lumMod val="50000"/>
                  </a:schemeClr>
                </a:solidFill>
                <a:latin typeface="Segoe UI Light"/>
              </a:rPr>
              <a:t>.</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131245523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Creando</a:t>
            </a:r>
            <a:r>
              <a:rPr lang="en-US" dirty="0" smtClean="0"/>
              <a:t> un Company Hub</a:t>
            </a:r>
            <a:endParaRPr lang="en-US" dirty="0"/>
          </a:p>
        </p:txBody>
      </p:sp>
    </p:spTree>
    <p:extLst>
      <p:ext uri="{BB962C8B-B14F-4D97-AF65-F5344CB8AC3E}">
        <p14:creationId xmlns:p14="http://schemas.microsoft.com/office/powerpoint/2010/main" val="48550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Creando</a:t>
            </a:r>
            <a:r>
              <a:rPr lang="en-US" sz="3200" dirty="0" smtClean="0"/>
              <a:t> un Company Hub. </a:t>
            </a:r>
            <a:r>
              <a:rPr lang="en-US" sz="3200" dirty="0" err="1" smtClean="0"/>
              <a:t>Componentes</a:t>
            </a:r>
            <a:r>
              <a:rPr lang="en-US" sz="3200" dirty="0" smtClean="0"/>
              <a:t>.</a:t>
            </a:r>
            <a:endParaRPr lang="en-US" sz="3200" dirty="0"/>
          </a:p>
        </p:txBody>
      </p:sp>
      <p:graphicFrame>
        <p:nvGraphicFramePr>
          <p:cNvPr id="4" name="Diagram 1"/>
          <p:cNvGraphicFramePr>
            <a:graphicFrameLocks noChangeAspect="1"/>
          </p:cNvGraphicFramePr>
          <p:nvPr>
            <p:extLst>
              <p:ext uri="{D42A27DB-BD31-4B8C-83A1-F6EECF244321}">
                <p14:modId xmlns:p14="http://schemas.microsoft.com/office/powerpoint/2010/main" val="2144919218"/>
              </p:ext>
            </p:extLst>
          </p:nvPr>
        </p:nvGraphicFramePr>
        <p:xfrm>
          <a:off x="755576"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712634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dirty="0" err="1" smtClean="0"/>
              <a:t>Componentes</a:t>
            </a:r>
            <a:r>
              <a:rPr lang="en-US" sz="4000" dirty="0" smtClean="0"/>
              <a:t>. El </a:t>
            </a:r>
            <a:r>
              <a:rPr lang="en-US" sz="4000" b="1" dirty="0" err="1" smtClean="0"/>
              <a:t>Servidor</a:t>
            </a:r>
            <a:r>
              <a:rPr lang="en-US" sz="4000" dirty="0" smtClean="0"/>
              <a:t>.</a:t>
            </a:r>
            <a:endParaRPr lang="en-US" sz="4000" dirty="0"/>
          </a:p>
        </p:txBody>
      </p:sp>
      <p:sp>
        <p:nvSpPr>
          <p:cNvPr id="13" name="Text Placeholder 6"/>
          <p:cNvSpPr txBox="1">
            <a:spLocks/>
          </p:cNvSpPr>
          <p:nvPr/>
        </p:nvSpPr>
        <p:spPr>
          <a:xfrm>
            <a:off x="1276266" y="1317357"/>
            <a:ext cx="6802953" cy="1922236"/>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Lugar </a:t>
            </a:r>
            <a:r>
              <a:rPr lang="en-US" sz="2400" dirty="0" err="1" smtClean="0">
                <a:solidFill>
                  <a:schemeClr val="bg1">
                    <a:lumMod val="50000"/>
                  </a:schemeClr>
                </a:solidFill>
                <a:latin typeface="Segoe UI Light"/>
              </a:rPr>
              <a:t>donde</a:t>
            </a:r>
            <a:r>
              <a:rPr lang="en-US" sz="2400" dirty="0" smtClean="0">
                <a:solidFill>
                  <a:schemeClr val="bg1">
                    <a:lumMod val="50000"/>
                  </a:schemeClr>
                </a:solidFill>
                <a:latin typeface="Segoe UI Light"/>
              </a:rPr>
              <a:t> se </a:t>
            </a:r>
            <a:r>
              <a:rPr lang="en-US" sz="2400" dirty="0" err="1" smtClean="0">
                <a:solidFill>
                  <a:schemeClr val="bg1">
                    <a:lumMod val="50000"/>
                  </a:schemeClr>
                </a:solidFill>
                <a:latin typeface="Segoe UI Light"/>
              </a:rPr>
              <a:t>almacenan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Facilita</a:t>
            </a:r>
            <a:r>
              <a:rPr lang="en-US" sz="2400" dirty="0" smtClean="0">
                <a:solidFill>
                  <a:schemeClr val="bg1">
                    <a:lumMod val="50000"/>
                  </a:schemeClr>
                </a:solidFill>
                <a:latin typeface="Segoe UI Light"/>
              </a:rPr>
              <a:t> la Información </a:t>
            </a:r>
            <a:r>
              <a:rPr lang="en-US" sz="2400" dirty="0" err="1" smtClean="0">
                <a:solidFill>
                  <a:schemeClr val="bg1">
                    <a:lumMod val="50000"/>
                  </a:schemeClr>
                </a:solidFill>
                <a:latin typeface="Segoe UI Light"/>
              </a:rPr>
              <a:t>referente</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Almacena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también</a:t>
            </a:r>
            <a:r>
              <a:rPr lang="en-US" sz="2400" dirty="0" smtClean="0">
                <a:solidFill>
                  <a:schemeClr val="bg1">
                    <a:lumMod val="50000"/>
                  </a:schemeClr>
                </a:solidFill>
                <a:latin typeface="Segoe UI Light"/>
              </a:rPr>
              <a:t> el AET y </a:t>
            </a:r>
            <a:r>
              <a:rPr lang="en-US" sz="2400" dirty="0" err="1" smtClean="0">
                <a:solidFill>
                  <a:schemeClr val="bg1">
                    <a:lumMod val="50000"/>
                  </a:schemeClr>
                </a:solidFill>
                <a:latin typeface="Segoe UI Light"/>
              </a:rPr>
              <a:t>puede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llegar</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almacenar</a:t>
            </a:r>
            <a:r>
              <a:rPr lang="en-US" sz="2400" dirty="0" smtClean="0">
                <a:solidFill>
                  <a:schemeClr val="bg1">
                    <a:lumMod val="50000"/>
                  </a:schemeClr>
                </a:solidFill>
                <a:latin typeface="Segoe UI Light"/>
              </a:rPr>
              <a:t> un Company Hub.</a:t>
            </a:r>
          </a:p>
          <a:p>
            <a:pPr defTabSz="685752">
              <a:lnSpc>
                <a:spcPct val="90000"/>
              </a:lnSpc>
              <a:spcAft>
                <a:spcPts val="441"/>
              </a:spcAft>
              <a:buSzPct val="105000"/>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la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de multiples Company Hubs.</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5582574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24963" y="417517"/>
            <a:ext cx="3151493" cy="5043105"/>
          </a:xfrm>
          <a:prstGeom prst="rect">
            <a:avLst/>
          </a:prstGeom>
        </p:spPr>
      </p:pic>
      <p:sp>
        <p:nvSpPr>
          <p:cNvPr id="2" name="Title 1"/>
          <p:cNvSpPr>
            <a:spLocks noGrp="1"/>
          </p:cNvSpPr>
          <p:nvPr>
            <p:ph type="title"/>
          </p:nvPr>
        </p:nvSpPr>
        <p:spPr/>
        <p:txBody>
          <a:bodyPr>
            <a:normAutofit fontScale="90000"/>
          </a:bodyPr>
          <a:lstStyle/>
          <a:p>
            <a:pPr algn="l"/>
            <a:r>
              <a:rPr lang="es-ES" dirty="0" err="1" smtClean="0"/>
              <a:t>Company</a:t>
            </a:r>
            <a:r>
              <a:rPr lang="es-ES" dirty="0" smtClean="0"/>
              <a:t> </a:t>
            </a:r>
            <a:r>
              <a:rPr lang="es-ES" dirty="0" err="1" smtClean="0"/>
              <a:t>Hub</a:t>
            </a:r>
            <a:r>
              <a:rPr lang="es-ES" dirty="0" smtClean="0"/>
              <a:t>. Componentes. El </a:t>
            </a:r>
            <a:r>
              <a:rPr lang="es-ES" b="1" dirty="0" smtClean="0"/>
              <a:t>Cliente</a:t>
            </a:r>
            <a:r>
              <a:rPr lang="es-ES" dirty="0" smtClean="0"/>
              <a:t>.</a:t>
            </a:r>
            <a:endParaRPr lang="en-US" dirty="0"/>
          </a:p>
        </p:txBody>
      </p:sp>
      <p:sp>
        <p:nvSpPr>
          <p:cNvPr id="3" name="TextBox 2"/>
          <p:cNvSpPr txBox="1"/>
          <p:nvPr/>
        </p:nvSpPr>
        <p:spPr>
          <a:xfrm>
            <a:off x="457200" y="1376140"/>
            <a:ext cx="5410944" cy="4220374"/>
          </a:xfrm>
          <a:prstGeom prst="rect">
            <a:avLst/>
          </a:prstGeom>
          <a:noFill/>
        </p:spPr>
        <p:txBody>
          <a:bodyPr wrap="square" lIns="134453" tIns="107563" rIns="134453" bIns="107563" rtlCol="0">
            <a:spAutoFit/>
          </a:bodyPr>
          <a:lstStyle/>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Muestra</a:t>
            </a:r>
            <a:r>
              <a:rPr lang="en-US" dirty="0" smtClean="0">
                <a:solidFill>
                  <a:schemeClr val="tx1">
                    <a:lumMod val="95000"/>
                    <a:lumOff val="5000"/>
                  </a:schemeClr>
                </a:solidFill>
                <a:latin typeface="Segoe UI Light"/>
              </a:rPr>
              <a:t> el </a:t>
            </a:r>
            <a:r>
              <a:rPr lang="en-US" dirty="0" err="1" smtClean="0">
                <a:solidFill>
                  <a:schemeClr val="tx1">
                    <a:lumMod val="95000"/>
                    <a:lumOff val="5000"/>
                  </a:schemeClr>
                </a:solidFill>
                <a:latin typeface="Segoe UI Light"/>
              </a:rPr>
              <a:t>listado</a:t>
            </a:r>
            <a:r>
              <a:rPr lang="en-US" dirty="0" smtClean="0">
                <a:solidFill>
                  <a:schemeClr val="tx1">
                    <a:lumMod val="95000"/>
                    <a:lumOff val="5000"/>
                  </a:schemeClr>
                </a:solidFill>
                <a:latin typeface="Segoe UI Light"/>
              </a:rPr>
              <a:t> de Apps </a:t>
            </a:r>
            <a:r>
              <a:rPr lang="en-US" dirty="0" err="1" smtClean="0">
                <a:solidFill>
                  <a:schemeClr val="tx1">
                    <a:lumMod val="95000"/>
                    <a:lumOff val="5000"/>
                  </a:schemeClr>
                </a:solidFill>
                <a:latin typeface="Segoe UI Light"/>
              </a:rPr>
              <a:t>disponibles</a:t>
            </a:r>
            <a:r>
              <a:rPr lang="en-US" dirty="0" smtClean="0">
                <a:solidFill>
                  <a:schemeClr val="tx1">
                    <a:lumMod val="95000"/>
                    <a:lumOff val="5000"/>
                  </a:schemeClr>
                </a:solidFill>
                <a:latin typeface="Segoe UI Light"/>
              </a:rPr>
              <a:t> con </a:t>
            </a:r>
            <a:r>
              <a:rPr lang="en-US" dirty="0" err="1" smtClean="0">
                <a:solidFill>
                  <a:schemeClr val="tx1">
                    <a:lumMod val="95000"/>
                    <a:lumOff val="5000"/>
                  </a:schemeClr>
                </a:solidFill>
                <a:latin typeface="Segoe UI Light"/>
              </a:rPr>
              <a:t>su</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estado</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Nuevas</a:t>
            </a:r>
            <a:endParaRPr lang="en-US" dirty="0" smtClean="0">
              <a:solidFill>
                <a:schemeClr val="tx1">
                  <a:lumMod val="95000"/>
                  <a:lumOff val="5000"/>
                </a:schemeClr>
              </a:solidFill>
              <a:latin typeface="Segoe UI Light"/>
            </a:endParaRP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Actualizaciones</a:t>
            </a:r>
            <a:endParaRPr lang="en-US" dirty="0" smtClean="0">
              <a:solidFill>
                <a:schemeClr val="tx1">
                  <a:lumMod val="95000"/>
                  <a:lumOff val="5000"/>
                </a:schemeClr>
              </a:solidFill>
              <a:latin typeface="Segoe UI Light"/>
            </a:endParaRP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Instaladas</a:t>
            </a:r>
            <a:endParaRPr lang="en-US" dirty="0" smtClean="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ver</a:t>
            </a:r>
            <a:r>
              <a:rPr lang="en-US" dirty="0" smtClean="0">
                <a:solidFill>
                  <a:schemeClr val="tx1">
                    <a:lumMod val="95000"/>
                    <a:lumOff val="5000"/>
                  </a:schemeClr>
                </a:solidFill>
                <a:latin typeface="Segoe UI Light"/>
              </a:rPr>
              <a:t> la Información y </a:t>
            </a:r>
            <a:r>
              <a:rPr lang="en-US" dirty="0" err="1" smtClean="0">
                <a:solidFill>
                  <a:schemeClr val="tx1">
                    <a:lumMod val="95000"/>
                    <a:lumOff val="5000"/>
                  </a:schemeClr>
                </a:solidFill>
                <a:latin typeface="Segoe UI Light"/>
              </a:rPr>
              <a:t>detalles</a:t>
            </a:r>
            <a:r>
              <a:rPr lang="en-US" dirty="0" smtClean="0">
                <a:solidFill>
                  <a:schemeClr val="tx1">
                    <a:lumMod val="95000"/>
                    <a:lumOff val="5000"/>
                  </a:schemeClr>
                </a:solidFill>
                <a:latin typeface="Segoe UI Light"/>
              </a:rPr>
              <a:t> de </a:t>
            </a:r>
            <a:r>
              <a:rPr lang="en-US" dirty="0" err="1" smtClean="0">
                <a:solidFill>
                  <a:schemeClr val="tx1">
                    <a:lumMod val="95000"/>
                    <a:lumOff val="5000"/>
                  </a:schemeClr>
                </a:solidFill>
                <a:latin typeface="Segoe UI Light"/>
              </a:rPr>
              <a:t>cada</a:t>
            </a:r>
            <a:r>
              <a:rPr lang="en-US" dirty="0" smtClean="0">
                <a:solidFill>
                  <a:schemeClr val="tx1">
                    <a:lumMod val="95000"/>
                    <a:lumOff val="5000"/>
                  </a:schemeClr>
                </a:solidFill>
                <a:latin typeface="Segoe UI Light"/>
              </a:rPr>
              <a:t> App.</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instalar</a:t>
            </a:r>
            <a:r>
              <a:rPr lang="en-US" dirty="0" smtClean="0">
                <a:solidFill>
                  <a:schemeClr val="tx1">
                    <a:lumMod val="95000"/>
                    <a:lumOff val="5000"/>
                  </a:schemeClr>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ejecutar</a:t>
            </a:r>
            <a:r>
              <a:rPr lang="en-US" dirty="0" smtClean="0">
                <a:solidFill>
                  <a:schemeClr val="tx1">
                    <a:lumMod val="95000"/>
                    <a:lumOff val="5000"/>
                  </a:schemeClr>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Además</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contener</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noticias</a:t>
            </a:r>
            <a:r>
              <a:rPr lang="en-US" dirty="0" smtClean="0">
                <a:solidFill>
                  <a:schemeClr val="tx1">
                    <a:lumMod val="95000"/>
                    <a:lumOff val="5000"/>
                  </a:schemeClr>
                </a:solidFill>
                <a:latin typeface="Segoe UI Light"/>
              </a:rPr>
              <a:t> e Información de la </a:t>
            </a:r>
            <a:r>
              <a:rPr lang="en-US" dirty="0" err="1" smtClean="0">
                <a:solidFill>
                  <a:schemeClr val="tx1">
                    <a:lumMod val="95000"/>
                    <a:lumOff val="5000"/>
                  </a:schemeClr>
                </a:solidFill>
                <a:latin typeface="Segoe UI Light"/>
              </a:rPr>
              <a:t>empresa</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Notificaciones</a:t>
            </a:r>
            <a:r>
              <a:rPr lang="en-US" dirty="0" smtClean="0">
                <a:solidFill>
                  <a:schemeClr val="tx1">
                    <a:lumMod val="95000"/>
                    <a:lumOff val="5000"/>
                  </a:schemeClr>
                </a:solidFill>
                <a:latin typeface="Segoe UI Light"/>
              </a:rPr>
              <a:t> Push.</a:t>
            </a:r>
          </a:p>
          <a:p>
            <a:pPr marL="420167" indent="-420167">
              <a:lnSpc>
                <a:spcPct val="90000"/>
              </a:lnSpc>
              <a:spcAft>
                <a:spcPts val="441"/>
              </a:spcAft>
              <a:buSzPct val="105000"/>
              <a:buFont typeface="Arial" panose="020B0604020202020204" pitchFamily="34" charset="0"/>
              <a:buChar char="•"/>
            </a:pPr>
            <a:endParaRPr lang="en-US" dirty="0">
              <a:solidFill>
                <a:schemeClr val="tx1">
                  <a:lumMod val="95000"/>
                  <a:lumOff val="5000"/>
                </a:schemeClr>
              </a:solidFill>
              <a:latin typeface="Segoe UI Light"/>
            </a:endParaRPr>
          </a:p>
        </p:txBody>
      </p:sp>
      <p:pic>
        <p:nvPicPr>
          <p:cNvPr id="5" name="Picture 4"/>
          <p:cNvPicPr>
            <a:picLocks noChangeAspect="1"/>
          </p:cNvPicPr>
          <p:nvPr/>
        </p:nvPicPr>
        <p:blipFill>
          <a:blip r:embed="rId5"/>
          <a:stretch>
            <a:fillRect/>
          </a:stretch>
        </p:blipFill>
        <p:spPr>
          <a:xfrm>
            <a:off x="6215431" y="1368687"/>
            <a:ext cx="1756399" cy="2920241"/>
          </a:xfrm>
          <a:prstGeom prst="rect">
            <a:avLst/>
          </a:prstGeom>
        </p:spPr>
      </p:pic>
    </p:spTree>
    <p:extLst>
      <p:ext uri="{BB962C8B-B14F-4D97-AF65-F5344CB8AC3E}">
        <p14:creationId xmlns:p14="http://schemas.microsoft.com/office/powerpoint/2010/main" val="188198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b="1" dirty="0" smtClean="0"/>
              <a:t>API</a:t>
            </a:r>
            <a:r>
              <a:rPr lang="en-US" sz="4000" dirty="0" smtClean="0"/>
              <a:t>.</a:t>
            </a:r>
            <a:endParaRPr lang="en-US" sz="4000" dirty="0"/>
          </a:p>
        </p:txBody>
      </p:sp>
      <p:sp>
        <p:nvSpPr>
          <p:cNvPr id="13" name="Text Placeholder 6"/>
          <p:cNvSpPr txBox="1">
            <a:spLocks/>
          </p:cNvSpPr>
          <p:nvPr/>
        </p:nvSpPr>
        <p:spPr>
          <a:xfrm>
            <a:off x="1276266" y="1317357"/>
            <a:ext cx="6802953" cy="3277992"/>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3200" dirty="0" err="1" smtClean="0">
                <a:solidFill>
                  <a:schemeClr val="bg1">
                    <a:lumMod val="50000"/>
                  </a:schemeClr>
                </a:solidFill>
                <a:latin typeface="Segoe UI Light"/>
              </a:rPr>
              <a:t>InstallationManager</a:t>
            </a:r>
            <a:r>
              <a:rPr lang="en-US" sz="3200" dirty="0" smtClean="0">
                <a:solidFill>
                  <a:schemeClr val="bg1">
                    <a:lumMod val="50000"/>
                  </a:schemeClr>
                </a:solidFill>
                <a:latin typeface="Segoe UI Light"/>
              </a:rPr>
              <a:t>:</a:t>
            </a:r>
            <a:endParaRPr lang="en-US" sz="2800" dirty="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AddPackageAsync</a:t>
            </a:r>
            <a:endParaRPr lang="en-US" sz="28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FindPackagesForCurrentPublisher</a:t>
            </a:r>
            <a:endParaRPr lang="en-US" sz="28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GetPendingPackageInstalls</a:t>
            </a:r>
            <a:endParaRPr lang="en-US" sz="2800" dirty="0" smtClean="0">
              <a:solidFill>
                <a:schemeClr val="bg1">
                  <a:lumMod val="50000"/>
                </a:schemeClr>
              </a:solidFill>
              <a:latin typeface="Segoe UI Light"/>
            </a:endParaRPr>
          </a:p>
          <a:p>
            <a:pPr lvl="1" defTabSz="685752">
              <a:lnSpc>
                <a:spcPct val="90000"/>
              </a:lnSpc>
              <a:spcAft>
                <a:spcPts val="441"/>
              </a:spcAft>
              <a:buSzPct val="105000"/>
            </a:pPr>
            <a:endParaRPr lang="en-US" sz="2800" dirty="0">
              <a:solidFill>
                <a:schemeClr val="bg1">
                  <a:lumMod val="50000"/>
                </a:schemeClr>
              </a:solidFill>
              <a:latin typeface="Segoe UI Light"/>
            </a:endParaRPr>
          </a:p>
          <a:p>
            <a:pPr defTabSz="685752">
              <a:lnSpc>
                <a:spcPct val="90000"/>
              </a:lnSpc>
              <a:spcAft>
                <a:spcPts val="441"/>
              </a:spcAft>
              <a:buSzPct val="105000"/>
            </a:pPr>
            <a:r>
              <a:rPr lang="en-US" sz="3200" dirty="0" err="1" smtClean="0">
                <a:solidFill>
                  <a:schemeClr val="bg1">
                    <a:lumMod val="50000"/>
                  </a:schemeClr>
                </a:solidFill>
                <a:latin typeface="Segoe UI Light"/>
              </a:rPr>
              <a:t>Package.Launch</a:t>
            </a:r>
            <a:endParaRPr lang="en-US" sz="32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Soporta</a:t>
            </a:r>
            <a:r>
              <a:rPr lang="en-US" sz="2800" dirty="0" smtClean="0">
                <a:solidFill>
                  <a:schemeClr val="bg1">
                    <a:lumMod val="50000"/>
                  </a:schemeClr>
                </a:solidFill>
                <a:latin typeface="Segoe UI Light"/>
              </a:rPr>
              <a:t> </a:t>
            </a:r>
            <a:r>
              <a:rPr lang="en-US" sz="2800" dirty="0" err="1" smtClean="0">
                <a:solidFill>
                  <a:schemeClr val="bg1">
                    <a:lumMod val="50000"/>
                  </a:schemeClr>
                </a:solidFill>
                <a:latin typeface="Segoe UI Light"/>
              </a:rPr>
              <a:t>parámetros</a:t>
            </a:r>
            <a:endParaRPr lang="en-US" sz="2800" dirty="0" smtClean="0">
              <a:solidFill>
                <a:schemeClr val="bg1">
                  <a:lumMod val="50000"/>
                </a:schemeClr>
              </a:solidFill>
              <a:latin typeface="Segoe UI Light"/>
            </a:endParaRPr>
          </a:p>
        </p:txBody>
      </p:sp>
    </p:spTree>
    <p:extLst>
      <p:ext uri="{BB962C8B-B14F-4D97-AF65-F5344CB8AC3E}">
        <p14:creationId xmlns:p14="http://schemas.microsoft.com/office/powerpoint/2010/main" val="28805195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Instalando</a:t>
            </a:r>
            <a:r>
              <a:rPr lang="en-US" dirty="0" smtClean="0"/>
              <a:t> Apps.</a:t>
            </a:r>
            <a:endParaRPr lang="en-US" dirty="0"/>
          </a:p>
        </p:txBody>
      </p:sp>
      <p:sp>
        <p:nvSpPr>
          <p:cNvPr id="2" name="Text Placeholder 1"/>
          <p:cNvSpPr>
            <a:spLocks noGrp="1"/>
          </p:cNvSpPr>
          <p:nvPr>
            <p:ph type="body" sz="quarter" idx="10"/>
          </p:nvPr>
        </p:nvSpPr>
        <p:spPr>
          <a:xfrm>
            <a:off x="201929" y="1203598"/>
            <a:ext cx="8740143" cy="3721601"/>
          </a:xfrm>
        </p:spPr>
        <p:txBody>
          <a:bodyPr/>
          <a:lstStyle/>
          <a:p>
            <a:r>
              <a:rPr lang="en-US" sz="2400" dirty="0" err="1" smtClean="0"/>
              <a:t>Podremos</a:t>
            </a:r>
            <a:r>
              <a:rPr lang="en-US" sz="2400" dirty="0" smtClean="0"/>
              <a:t> </a:t>
            </a:r>
            <a:r>
              <a:rPr lang="en-US" sz="2400" dirty="0" err="1" smtClean="0"/>
              <a:t>instalar</a:t>
            </a:r>
            <a:r>
              <a:rPr lang="en-US" sz="2400" dirty="0" smtClean="0"/>
              <a:t> Apps </a:t>
            </a:r>
            <a:r>
              <a:rPr lang="en-US" sz="2400" dirty="0" err="1" smtClean="0"/>
              <a:t>utilizando</a:t>
            </a:r>
            <a:r>
              <a:rPr lang="en-US" sz="2400" dirty="0" smtClean="0"/>
              <a:t> </a:t>
            </a:r>
            <a:r>
              <a:rPr lang="en-US" sz="1600" b="1" dirty="0" err="1">
                <a:solidFill>
                  <a:schemeClr val="accent5"/>
                </a:solidFill>
                <a:latin typeface="Consolas" pitchFamily="49" charset="0"/>
                <a:cs typeface="Consolas" pitchFamily="49" charset="0"/>
              </a:rPr>
              <a:t>InstallationManager.AddPackageAsync</a:t>
            </a:r>
            <a:r>
              <a:rPr lang="en-US" sz="2400" b="1" dirty="0">
                <a:solidFill>
                  <a:schemeClr val="accent5"/>
                </a:solidFill>
              </a:rPr>
              <a:t>()</a:t>
            </a:r>
          </a:p>
          <a:p>
            <a:pPr lvl="1"/>
            <a:r>
              <a:rPr lang="en-US" sz="1600" dirty="0" err="1" smtClean="0"/>
              <a:t>Devuelve</a:t>
            </a:r>
            <a:r>
              <a:rPr lang="en-US" sz="1600" dirty="0" smtClean="0"/>
              <a:t> </a:t>
            </a:r>
            <a:r>
              <a:rPr lang="en-US" sz="1600" dirty="0" err="1"/>
              <a:t>IAsyncOperationWithProgress</a:t>
            </a:r>
            <a:endParaRPr lang="en-US" sz="2400" dirty="0"/>
          </a:p>
          <a:p>
            <a:pPr lvl="1"/>
            <a:r>
              <a:rPr lang="en-US" sz="1600" dirty="0" smtClean="0"/>
              <a:t>Hasta 6 </a:t>
            </a:r>
            <a:r>
              <a:rPr lang="en-US" sz="1600" dirty="0" err="1" smtClean="0"/>
              <a:t>notificaciones</a:t>
            </a:r>
            <a:r>
              <a:rPr lang="en-US" sz="1600" dirty="0" smtClean="0"/>
              <a:t> del </a:t>
            </a:r>
            <a:r>
              <a:rPr lang="en-US" sz="1600" dirty="0" err="1" smtClean="0"/>
              <a:t>estado</a:t>
            </a:r>
            <a:r>
              <a:rPr lang="en-US" sz="1600" dirty="0" smtClean="0"/>
              <a:t>:</a:t>
            </a:r>
            <a:endParaRPr lang="en-US" sz="1600" dirty="0"/>
          </a:p>
          <a:p>
            <a:pPr lvl="2"/>
            <a:r>
              <a:rPr lang="en-US" sz="1200" dirty="0"/>
              <a:t>0 </a:t>
            </a:r>
            <a:r>
              <a:rPr lang="en-US" sz="1200" dirty="0" err="1" smtClean="0"/>
              <a:t>Iniciado</a:t>
            </a:r>
            <a:endParaRPr lang="en-US" sz="1200" dirty="0"/>
          </a:p>
          <a:p>
            <a:pPr lvl="2"/>
            <a:r>
              <a:rPr lang="en-US" sz="1200" dirty="0"/>
              <a:t>5 </a:t>
            </a:r>
            <a:r>
              <a:rPr lang="en-US" sz="1200" dirty="0" err="1" smtClean="0"/>
              <a:t>Dialogo</a:t>
            </a:r>
            <a:r>
              <a:rPr lang="en-US" sz="1200" dirty="0" smtClean="0"/>
              <a:t> de </a:t>
            </a:r>
            <a:r>
              <a:rPr lang="en-US" sz="1200" dirty="0" err="1" smtClean="0"/>
              <a:t>confirmación</a:t>
            </a:r>
            <a:endParaRPr lang="en-US" sz="1200" dirty="0"/>
          </a:p>
          <a:p>
            <a:pPr lvl="2"/>
            <a:r>
              <a:rPr lang="en-US" sz="1200" dirty="0"/>
              <a:t>10 </a:t>
            </a:r>
            <a:r>
              <a:rPr lang="en-US" sz="1200" dirty="0" smtClean="0"/>
              <a:t>El </a:t>
            </a:r>
            <a:r>
              <a:rPr lang="en-US" sz="1200" dirty="0" err="1" smtClean="0"/>
              <a:t>usuario</a:t>
            </a:r>
            <a:r>
              <a:rPr lang="en-US" sz="1200" dirty="0" smtClean="0"/>
              <a:t> </a:t>
            </a:r>
            <a:r>
              <a:rPr lang="en-US" sz="1200" dirty="0" err="1" smtClean="0"/>
              <a:t>acepta</a:t>
            </a:r>
            <a:r>
              <a:rPr lang="en-US" sz="1200" dirty="0" smtClean="0"/>
              <a:t>, </a:t>
            </a:r>
            <a:r>
              <a:rPr lang="en-US" sz="1200" dirty="0" err="1" smtClean="0"/>
              <a:t>comienza</a:t>
            </a:r>
            <a:r>
              <a:rPr lang="en-US" sz="1200" dirty="0" smtClean="0"/>
              <a:t> la </a:t>
            </a:r>
            <a:r>
              <a:rPr lang="en-US" sz="1200" dirty="0" err="1" smtClean="0"/>
              <a:t>descarga</a:t>
            </a:r>
            <a:endParaRPr lang="en-US" sz="1200" dirty="0"/>
          </a:p>
          <a:p>
            <a:pPr lvl="2"/>
            <a:r>
              <a:rPr lang="en-US" sz="1200" dirty="0"/>
              <a:t>50 </a:t>
            </a:r>
            <a:r>
              <a:rPr lang="en-US" sz="1200" dirty="0" smtClean="0"/>
              <a:t>La </a:t>
            </a:r>
            <a:r>
              <a:rPr lang="en-US" sz="1200" dirty="0" err="1" smtClean="0"/>
              <a:t>descarga</a:t>
            </a:r>
            <a:r>
              <a:rPr lang="en-US" sz="1200" dirty="0" smtClean="0"/>
              <a:t> </a:t>
            </a:r>
            <a:r>
              <a:rPr lang="en-US" sz="1200" dirty="0" err="1" smtClean="0"/>
              <a:t>finaliza</a:t>
            </a:r>
            <a:endParaRPr lang="en-US" sz="1200" dirty="0"/>
          </a:p>
          <a:p>
            <a:pPr lvl="2"/>
            <a:r>
              <a:rPr lang="en-US" sz="1200" dirty="0"/>
              <a:t>55 </a:t>
            </a:r>
            <a:r>
              <a:rPr lang="en-US" sz="1200" dirty="0" smtClean="0"/>
              <a:t>La App </a:t>
            </a:r>
            <a:r>
              <a:rPr lang="en-US" sz="1200" dirty="0" err="1" smtClean="0"/>
              <a:t>comienza</a:t>
            </a:r>
            <a:r>
              <a:rPr lang="en-US" sz="1200" dirty="0" smtClean="0"/>
              <a:t> la </a:t>
            </a:r>
            <a:r>
              <a:rPr lang="en-US" sz="1200" dirty="0" err="1" smtClean="0"/>
              <a:t>instalación</a:t>
            </a:r>
            <a:endParaRPr lang="en-US" sz="1200" dirty="0"/>
          </a:p>
          <a:p>
            <a:pPr lvl="2"/>
            <a:r>
              <a:rPr lang="en-US" sz="1200" dirty="0"/>
              <a:t>100 </a:t>
            </a:r>
            <a:r>
              <a:rPr lang="en-US" sz="1200" dirty="0" err="1" smtClean="0"/>
              <a:t>Instalación</a:t>
            </a:r>
            <a:r>
              <a:rPr lang="en-US" sz="1200" dirty="0" smtClean="0"/>
              <a:t> </a:t>
            </a:r>
            <a:r>
              <a:rPr lang="en-US" sz="1200" dirty="0" err="1" smtClean="0"/>
              <a:t>completada</a:t>
            </a:r>
            <a:endParaRPr lang="en-US" sz="1200" dirty="0"/>
          </a:p>
        </p:txBody>
      </p:sp>
    </p:spTree>
    <p:extLst>
      <p:ext uri="{BB962C8B-B14F-4D97-AF65-F5344CB8AC3E}">
        <p14:creationId xmlns:p14="http://schemas.microsoft.com/office/powerpoint/2010/main" val="1683058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Buscando</a:t>
            </a:r>
            <a:r>
              <a:rPr lang="en-US" dirty="0" smtClean="0"/>
              <a:t> Apps.</a:t>
            </a:r>
            <a:endParaRPr lang="en-US" dirty="0"/>
          </a:p>
        </p:txBody>
      </p:sp>
      <p:sp>
        <p:nvSpPr>
          <p:cNvPr id="2" name="Text Placeholder 1"/>
          <p:cNvSpPr>
            <a:spLocks noGrp="1"/>
          </p:cNvSpPr>
          <p:nvPr>
            <p:ph type="body" sz="quarter" idx="10"/>
          </p:nvPr>
        </p:nvSpPr>
        <p:spPr>
          <a:xfrm>
            <a:off x="201930" y="1131590"/>
            <a:ext cx="8740142" cy="3362070"/>
          </a:xfrm>
        </p:spPr>
        <p:txBody>
          <a:bodyPr/>
          <a:lstStyle/>
          <a:p>
            <a:r>
              <a:rPr lang="en-US" sz="2800" dirty="0" smtClean="0"/>
              <a:t>Las Apps </a:t>
            </a:r>
            <a:r>
              <a:rPr lang="en-US" sz="2800" dirty="0" err="1" smtClean="0"/>
              <a:t>pueden</a:t>
            </a:r>
            <a:r>
              <a:rPr lang="en-US" sz="2800" dirty="0" smtClean="0"/>
              <a:t> </a:t>
            </a:r>
            <a:r>
              <a:rPr lang="en-US" sz="2800" dirty="0" err="1" smtClean="0"/>
              <a:t>ser</a:t>
            </a:r>
            <a:r>
              <a:rPr lang="en-US" sz="2800" dirty="0" smtClean="0"/>
              <a:t> </a:t>
            </a:r>
            <a:r>
              <a:rPr lang="en-US" sz="2800" dirty="0" err="1" smtClean="0"/>
              <a:t>enumeradas</a:t>
            </a:r>
            <a:r>
              <a:rPr lang="en-US" sz="2800" dirty="0" smtClean="0"/>
              <a:t> </a:t>
            </a:r>
            <a:r>
              <a:rPr lang="en-US" sz="2800" dirty="0" err="1" smtClean="0"/>
              <a:t>usando</a:t>
            </a:r>
            <a:r>
              <a:rPr lang="en-US" sz="2800" dirty="0" smtClean="0"/>
              <a:t> </a:t>
            </a:r>
            <a:r>
              <a:rPr lang="en-US" sz="1800" b="1" dirty="0" err="1" smtClean="0">
                <a:solidFill>
                  <a:schemeClr val="accent5"/>
                </a:solidFill>
                <a:latin typeface="Consolas" pitchFamily="49" charset="0"/>
                <a:cs typeface="Consolas" pitchFamily="49" charset="0"/>
              </a:rPr>
              <a:t>InstallationManager.FindPackagersForCurrentPublisher</a:t>
            </a:r>
            <a:r>
              <a:rPr lang="en-US" sz="1800" b="1" dirty="0">
                <a:solidFill>
                  <a:schemeClr val="accent5"/>
                </a:solidFill>
                <a:latin typeface="Consolas" pitchFamily="49" charset="0"/>
                <a:cs typeface="Consolas" pitchFamily="49" charset="0"/>
              </a:rPr>
              <a:t>()</a:t>
            </a:r>
          </a:p>
          <a:p>
            <a:pPr lvl="1"/>
            <a:r>
              <a:rPr lang="en-US" sz="1800" dirty="0" err="1" smtClean="0"/>
              <a:t>Devuelve</a:t>
            </a:r>
            <a:r>
              <a:rPr lang="en-US" sz="1800" dirty="0" smtClean="0"/>
              <a:t> </a:t>
            </a:r>
            <a:r>
              <a:rPr lang="en-US" sz="1800" dirty="0" err="1" smtClean="0"/>
              <a:t>todas</a:t>
            </a:r>
            <a:r>
              <a:rPr lang="en-US" sz="1800" dirty="0" smtClean="0"/>
              <a:t> </a:t>
            </a:r>
            <a:r>
              <a:rPr lang="en-US" sz="1800" dirty="0" err="1" smtClean="0"/>
              <a:t>las</a:t>
            </a:r>
            <a:r>
              <a:rPr lang="en-US" sz="1800" dirty="0" smtClean="0"/>
              <a:t> Apps con el </a:t>
            </a:r>
            <a:r>
              <a:rPr lang="en-US" sz="1800" dirty="0" err="1" smtClean="0"/>
              <a:t>mismo</a:t>
            </a:r>
            <a:r>
              <a:rPr lang="en-US" sz="1800" dirty="0" smtClean="0"/>
              <a:t> Publisher ID del company hub o </a:t>
            </a:r>
            <a:r>
              <a:rPr lang="en-US" sz="1800" dirty="0" err="1" smtClean="0"/>
              <a:t>firmadas</a:t>
            </a:r>
            <a:r>
              <a:rPr lang="en-US" sz="1800" dirty="0" smtClean="0"/>
              <a:t> con el </a:t>
            </a:r>
            <a:r>
              <a:rPr lang="en-US" sz="1800" dirty="0" err="1" smtClean="0"/>
              <a:t>mismo</a:t>
            </a:r>
            <a:r>
              <a:rPr lang="en-US" sz="1800" dirty="0" smtClean="0"/>
              <a:t> </a:t>
            </a:r>
            <a:r>
              <a:rPr lang="en-US" sz="1800" dirty="0" err="1" smtClean="0"/>
              <a:t>certificado</a:t>
            </a:r>
            <a:r>
              <a:rPr lang="en-US" sz="1800" dirty="0" smtClean="0"/>
              <a:t>.</a:t>
            </a:r>
            <a:endParaRPr lang="en-US" sz="1800" dirty="0"/>
          </a:p>
          <a:p>
            <a:pPr lvl="1"/>
            <a:endParaRPr lang="en-US" sz="1800" dirty="0"/>
          </a:p>
          <a:p>
            <a:r>
              <a:rPr lang="en-US" sz="2800" dirty="0" smtClean="0"/>
              <a:t>Las Apps </a:t>
            </a:r>
            <a:r>
              <a:rPr lang="en-US" sz="2800" dirty="0" err="1" smtClean="0"/>
              <a:t>instaladas</a:t>
            </a:r>
            <a:r>
              <a:rPr lang="en-US" sz="2800" dirty="0" smtClean="0"/>
              <a:t> </a:t>
            </a:r>
            <a:r>
              <a:rPr lang="en-US" sz="2800" dirty="0" err="1" smtClean="0"/>
              <a:t>pueden</a:t>
            </a:r>
            <a:r>
              <a:rPr lang="en-US" sz="2800" dirty="0" smtClean="0"/>
              <a:t> </a:t>
            </a:r>
            <a:r>
              <a:rPr lang="en-US" sz="2800" dirty="0" err="1" smtClean="0"/>
              <a:t>ser</a:t>
            </a:r>
            <a:r>
              <a:rPr lang="en-US" sz="2800" dirty="0" smtClean="0"/>
              <a:t> </a:t>
            </a:r>
            <a:r>
              <a:rPr lang="en-US" sz="2800" dirty="0" err="1" smtClean="0"/>
              <a:t>enumeradas</a:t>
            </a:r>
            <a:r>
              <a:rPr lang="en-US" sz="2800" dirty="0" smtClean="0"/>
              <a:t> </a:t>
            </a:r>
            <a:r>
              <a:rPr lang="en-US" sz="2800" dirty="0" err="1" smtClean="0"/>
              <a:t>usando</a:t>
            </a:r>
            <a:r>
              <a:rPr lang="en-US" sz="2800" dirty="0" smtClean="0"/>
              <a:t> </a:t>
            </a:r>
            <a:r>
              <a:rPr lang="en-US" sz="1800" b="1" dirty="0" err="1" smtClean="0">
                <a:solidFill>
                  <a:schemeClr val="accent5"/>
                </a:solidFill>
                <a:latin typeface="Consolas" pitchFamily="49" charset="0"/>
                <a:cs typeface="Consolas" pitchFamily="49" charset="0"/>
              </a:rPr>
              <a:t>InstallationManager.GetPendingPackageInstalls</a:t>
            </a:r>
            <a:r>
              <a:rPr lang="en-US" sz="1800" b="1" dirty="0">
                <a:solidFill>
                  <a:schemeClr val="accent5"/>
                </a:solidFill>
                <a:latin typeface="Consolas" pitchFamily="49" charset="0"/>
                <a:cs typeface="Consolas" pitchFamily="49" charset="0"/>
              </a:rPr>
              <a:t>()</a:t>
            </a:r>
          </a:p>
          <a:p>
            <a:pPr lvl="1"/>
            <a:endParaRPr lang="en-US" sz="1471" dirty="0"/>
          </a:p>
        </p:txBody>
      </p:sp>
    </p:spTree>
    <p:extLst>
      <p:ext uri="{BB962C8B-B14F-4D97-AF65-F5344CB8AC3E}">
        <p14:creationId xmlns:p14="http://schemas.microsoft.com/office/powerpoint/2010/main" val="416599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smtClean="0"/>
              <a:t>Windows </a:t>
            </a:r>
            <a:r>
              <a:rPr lang="en-US" sz="3600" dirty="0" smtClean="0"/>
              <a:t>Phone</a:t>
            </a:r>
            <a:r>
              <a:rPr lang="en-US" sz="4000" dirty="0" smtClean="0"/>
              <a:t> y la </a:t>
            </a:r>
            <a:r>
              <a:rPr lang="en-US" sz="4000" dirty="0" err="1" smtClean="0"/>
              <a:t>empresa</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1º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39788"/>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Lanzando</a:t>
            </a:r>
            <a:r>
              <a:rPr lang="en-US" dirty="0" smtClean="0"/>
              <a:t> Apps.</a:t>
            </a:r>
            <a:endParaRPr lang="en-US" dirty="0"/>
          </a:p>
        </p:txBody>
      </p:sp>
      <p:sp>
        <p:nvSpPr>
          <p:cNvPr id="2" name="Text Placeholder 1"/>
          <p:cNvSpPr>
            <a:spLocks noGrp="1"/>
          </p:cNvSpPr>
          <p:nvPr>
            <p:ph type="body" sz="quarter" idx="10"/>
          </p:nvPr>
        </p:nvSpPr>
        <p:spPr>
          <a:xfrm>
            <a:off x="201929" y="1203598"/>
            <a:ext cx="8740143" cy="3362070"/>
          </a:xfrm>
        </p:spPr>
        <p:txBody>
          <a:bodyPr/>
          <a:lstStyle/>
          <a:p>
            <a:r>
              <a:rPr lang="en-US" sz="2000" dirty="0" err="1" smtClean="0"/>
              <a:t>Una</a:t>
            </a:r>
            <a:r>
              <a:rPr lang="en-US" sz="2000" dirty="0" smtClean="0"/>
              <a:t> App </a:t>
            </a:r>
            <a:r>
              <a:rPr lang="en-US" sz="2000" dirty="0" err="1" smtClean="0"/>
              <a:t>instalada</a:t>
            </a:r>
            <a:r>
              <a:rPr lang="en-US" sz="2000" dirty="0" smtClean="0"/>
              <a:t> </a:t>
            </a:r>
            <a:r>
              <a:rPr lang="en-US" sz="2000" dirty="0" err="1" smtClean="0"/>
              <a:t>puede</a:t>
            </a:r>
            <a:r>
              <a:rPr lang="en-US" sz="2000" dirty="0" smtClean="0"/>
              <a:t> </a:t>
            </a:r>
            <a:r>
              <a:rPr lang="en-US" sz="2000" dirty="0" err="1" smtClean="0"/>
              <a:t>ser</a:t>
            </a:r>
            <a:r>
              <a:rPr lang="en-US" sz="2000" dirty="0" smtClean="0"/>
              <a:t> </a:t>
            </a:r>
            <a:r>
              <a:rPr lang="en-US" sz="2000" dirty="0" err="1" smtClean="0"/>
              <a:t>lanzada</a:t>
            </a:r>
            <a:r>
              <a:rPr lang="en-US" sz="2000" dirty="0" smtClean="0"/>
              <a:t>:</a:t>
            </a:r>
            <a:endParaRPr lang="en-US" sz="2000" dirty="0"/>
          </a:p>
          <a:p>
            <a:r>
              <a:rPr lang="en-US" sz="2000" b="1" dirty="0" err="1">
                <a:solidFill>
                  <a:schemeClr val="accent5"/>
                </a:solidFill>
                <a:latin typeface="Consolas" pitchFamily="49" charset="0"/>
                <a:cs typeface="Consolas" pitchFamily="49" charset="0"/>
              </a:rPr>
              <a:t>Package.Launch</a:t>
            </a:r>
            <a:r>
              <a:rPr lang="en-US" sz="2000" b="1" dirty="0">
                <a:solidFill>
                  <a:schemeClr val="accent5"/>
                </a:solidFill>
                <a:latin typeface="Consolas" pitchFamily="49" charset="0"/>
                <a:cs typeface="Consolas" pitchFamily="49" charset="0"/>
              </a:rPr>
              <a:t>()</a:t>
            </a:r>
          </a:p>
          <a:p>
            <a:pPr lvl="1"/>
            <a:endParaRPr lang="en-US" sz="2000" dirty="0"/>
          </a:p>
          <a:p>
            <a:pPr lvl="1"/>
            <a:r>
              <a:rPr lang="en-US" sz="2000" dirty="0" err="1" smtClean="0"/>
              <a:t>Encontramos</a:t>
            </a:r>
            <a:r>
              <a:rPr lang="en-US" sz="2000" dirty="0" smtClean="0"/>
              <a:t> el </a:t>
            </a:r>
            <a:r>
              <a:rPr lang="en-US" sz="2000" dirty="0" err="1" smtClean="0"/>
              <a:t>paquete</a:t>
            </a:r>
            <a:r>
              <a:rPr lang="en-US" sz="2000" dirty="0" smtClean="0"/>
              <a:t> </a:t>
            </a:r>
            <a:r>
              <a:rPr lang="en-US" sz="2000" dirty="0" err="1" smtClean="0"/>
              <a:t>deseado</a:t>
            </a:r>
            <a:r>
              <a:rPr lang="en-US" sz="2000" dirty="0" smtClean="0"/>
              <a:t> </a:t>
            </a:r>
            <a:r>
              <a:rPr lang="en-US" sz="2000" dirty="0" err="1" smtClean="0"/>
              <a:t>usando</a:t>
            </a:r>
            <a:r>
              <a:rPr lang="en-US" sz="2000" dirty="0" smtClean="0"/>
              <a:t> </a:t>
            </a:r>
            <a:r>
              <a:rPr lang="en-US" sz="2000" b="1" dirty="0" err="1">
                <a:solidFill>
                  <a:schemeClr val="accent5"/>
                </a:solidFill>
                <a:latin typeface="Consolas" pitchFamily="49" charset="0"/>
                <a:cs typeface="Consolas" pitchFamily="49" charset="0"/>
              </a:rPr>
              <a:t>FindPackagersForCurrentPublisher</a:t>
            </a:r>
            <a:r>
              <a:rPr lang="en-US" sz="2000" b="1" dirty="0">
                <a:solidFill>
                  <a:schemeClr val="accent5"/>
                </a:solidFill>
                <a:latin typeface="Consolas" pitchFamily="49" charset="0"/>
                <a:cs typeface="Consolas" pitchFamily="49" charset="0"/>
              </a:rPr>
              <a:t>()</a:t>
            </a:r>
          </a:p>
          <a:p>
            <a:pPr lvl="1"/>
            <a:r>
              <a:rPr lang="en-US" sz="2000" dirty="0" smtClean="0"/>
              <a:t>Solo Apps con el </a:t>
            </a:r>
            <a:r>
              <a:rPr lang="en-US" sz="2000" dirty="0" err="1" smtClean="0"/>
              <a:t>mismo</a:t>
            </a:r>
            <a:r>
              <a:rPr lang="en-US" sz="2000" dirty="0" smtClean="0"/>
              <a:t> Publisher ID o </a:t>
            </a:r>
            <a:r>
              <a:rPr lang="en-US" sz="2000" dirty="0" err="1" smtClean="0"/>
              <a:t>formadas</a:t>
            </a:r>
            <a:r>
              <a:rPr lang="en-US" sz="2000" dirty="0" smtClean="0"/>
              <a:t> con el </a:t>
            </a:r>
            <a:r>
              <a:rPr lang="en-US" sz="2000" dirty="0" err="1" smtClean="0"/>
              <a:t>mismo</a:t>
            </a:r>
            <a:r>
              <a:rPr lang="en-US" sz="2000" dirty="0" smtClean="0"/>
              <a:t> </a:t>
            </a:r>
            <a:r>
              <a:rPr lang="en-US" sz="2000" dirty="0" err="1" smtClean="0"/>
              <a:t>certificado</a:t>
            </a:r>
            <a:r>
              <a:rPr lang="en-US" sz="2000" dirty="0" smtClean="0"/>
              <a:t> </a:t>
            </a:r>
            <a:r>
              <a:rPr lang="en-US" sz="2000" dirty="0" err="1" smtClean="0"/>
              <a:t>pueden</a:t>
            </a:r>
            <a:r>
              <a:rPr lang="en-US" sz="2000" dirty="0" smtClean="0"/>
              <a:t> </a:t>
            </a:r>
            <a:r>
              <a:rPr lang="en-US" sz="2000" dirty="0" err="1" smtClean="0"/>
              <a:t>ser</a:t>
            </a:r>
            <a:r>
              <a:rPr lang="en-US" sz="2000" dirty="0" smtClean="0"/>
              <a:t> </a:t>
            </a:r>
            <a:r>
              <a:rPr lang="en-US" sz="2000" dirty="0" err="1" smtClean="0"/>
              <a:t>lanzadas</a:t>
            </a:r>
            <a:r>
              <a:rPr lang="en-US" sz="2000" dirty="0" smtClean="0"/>
              <a:t>.</a:t>
            </a:r>
            <a:endParaRPr lang="en-US" sz="2000" dirty="0"/>
          </a:p>
        </p:txBody>
      </p:sp>
    </p:spTree>
    <p:extLst>
      <p:ext uri="{BB962C8B-B14F-4D97-AF65-F5344CB8AC3E}">
        <p14:creationId xmlns:p14="http://schemas.microsoft.com/office/powerpoint/2010/main" val="12121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2" y="-5098"/>
            <a:ext cx="9128198" cy="5167101"/>
          </a:xfrm>
          <a:prstGeom prst="rect">
            <a:avLst/>
          </a:prstGeom>
        </p:spPr>
      </p:pic>
      <p:sp>
        <p:nvSpPr>
          <p:cNvPr id="6" name="Rectangle 5"/>
          <p:cNvSpPr/>
          <p:nvPr/>
        </p:nvSpPr>
        <p:spPr bwMode="auto">
          <a:xfrm>
            <a:off x="5274" y="3867894"/>
            <a:ext cx="8311142" cy="1124262"/>
          </a:xfrm>
          <a:prstGeom prst="rect">
            <a:avLst/>
          </a:prstGeom>
          <a:solidFill>
            <a:srgbClr val="0D0F05">
              <a:alpha val="6666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Crear un </a:t>
            </a:r>
            <a:r>
              <a:rPr lang="es-ES" sz="4500" spc="-38"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Company</a:t>
            </a: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s-ES" sz="4500" spc="-38"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Hub</a:t>
            </a:r>
            <a:endParaRPr lang="es-ES" sz="4950" spc="-3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0" y="2787774"/>
            <a:ext cx="2555776" cy="1124262"/>
          </a:xfrm>
          <a:prstGeom prst="rect">
            <a:avLst/>
          </a:prstGeom>
          <a:solidFill>
            <a:schemeClr val="bg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solidFill>
                  <a:schemeClr val="bg1">
                    <a:lumMod val="20000"/>
                    <a:lumOff val="80000"/>
                  </a:schemeClr>
                </a:solidFill>
                <a:latin typeface="Bebas"/>
                <a:ea typeface="Segoe UI" pitchFamily="34" charset="0"/>
                <a:cs typeface="Segoe UI" pitchFamily="34" charset="0"/>
              </a:rPr>
              <a:t>DEMO 2</a:t>
            </a:r>
            <a:endParaRPr lang="es-ES" sz="4950" spc="-38" dirty="0">
              <a:solidFill>
                <a:schemeClr val="bg1">
                  <a:lumMod val="20000"/>
                  <a:lumOff val="80000"/>
                </a:schemeClr>
              </a:solidFill>
              <a:latin typeface="Bebas"/>
              <a:ea typeface="Segoe UI" pitchFamily="34" charset="0"/>
              <a:cs typeface="Segoe UI" pitchFamily="34" charset="0"/>
            </a:endParaRPr>
          </a:p>
        </p:txBody>
      </p:sp>
    </p:spTree>
    <p:extLst>
      <p:ext uri="{BB962C8B-B14F-4D97-AF65-F5344CB8AC3E}">
        <p14:creationId xmlns:p14="http://schemas.microsoft.com/office/powerpoint/2010/main" val="37159204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Distribución</a:t>
            </a:r>
            <a:r>
              <a:rPr lang="en-US" dirty="0" smtClean="0"/>
              <a:t> de </a:t>
            </a:r>
            <a:r>
              <a:rPr lang="en-US" dirty="0" err="1" smtClean="0"/>
              <a:t>Aplicaciones</a:t>
            </a:r>
            <a:r>
              <a:rPr lang="en-US" dirty="0" smtClean="0"/>
              <a:t/>
            </a:r>
            <a:br>
              <a:rPr lang="en-US" dirty="0" smtClean="0"/>
            </a:br>
            <a:r>
              <a:rPr lang="en-US" b="1" dirty="0" err="1" smtClean="0"/>
              <a:t>Administrado</a:t>
            </a:r>
            <a:endParaRPr lang="en-US" b="1" dirty="0"/>
          </a:p>
        </p:txBody>
      </p:sp>
    </p:spTree>
    <p:extLst>
      <p:ext uri="{BB962C8B-B14F-4D97-AF65-F5344CB8AC3E}">
        <p14:creationId xmlns:p14="http://schemas.microsoft.com/office/powerpoint/2010/main" val="20953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Distribución</a:t>
            </a:r>
            <a:r>
              <a:rPr lang="en-US" sz="3200" dirty="0" smtClean="0"/>
              <a:t> de </a:t>
            </a:r>
            <a:r>
              <a:rPr lang="en-US" sz="3200" dirty="0" err="1" smtClean="0"/>
              <a:t>Aplicaciones</a:t>
            </a:r>
            <a:r>
              <a:rPr lang="en-US" sz="3200" dirty="0" smtClean="0"/>
              <a:t>. </a:t>
            </a:r>
            <a:r>
              <a:rPr lang="en-US" sz="3200" dirty="0" err="1" smtClean="0"/>
              <a:t>Gestionada</a:t>
            </a:r>
            <a:r>
              <a:rPr lang="en-US" sz="3200" dirty="0" smtClean="0"/>
              <a:t>.</a:t>
            </a:r>
            <a:endParaRPr lang="en-US" sz="3200" dirty="0"/>
          </a:p>
        </p:txBody>
      </p:sp>
      <p:sp>
        <p:nvSpPr>
          <p:cNvPr id="13" name="Text Placeholder 6"/>
          <p:cNvSpPr txBox="1">
            <a:spLocks/>
          </p:cNvSpPr>
          <p:nvPr/>
        </p:nvSpPr>
        <p:spPr>
          <a:xfrm>
            <a:off x="1276266" y="1317357"/>
            <a:ext cx="6802953" cy="2992273"/>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El </a:t>
            </a:r>
            <a:r>
              <a:rPr lang="en-US" sz="2400" dirty="0" err="1" smtClean="0">
                <a:solidFill>
                  <a:schemeClr val="bg1">
                    <a:lumMod val="50000"/>
                  </a:schemeClr>
                </a:solidFill>
                <a:latin typeface="Segoe UI Light"/>
              </a:rPr>
              <a:t>despliegue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vía</a:t>
            </a:r>
            <a:r>
              <a:rPr lang="en-US" sz="2400" dirty="0" smtClean="0">
                <a:solidFill>
                  <a:schemeClr val="bg1">
                    <a:lumMod val="50000"/>
                  </a:schemeClr>
                </a:solidFill>
                <a:latin typeface="Segoe UI Light"/>
              </a:rPr>
              <a:t> MDM.</a:t>
            </a:r>
          </a:p>
          <a:p>
            <a:pPr defTabSz="685752">
              <a:lnSpc>
                <a:spcPct val="90000"/>
              </a:lnSpc>
              <a:spcAft>
                <a:spcPts val="441"/>
              </a:spcAft>
              <a:buSzPct val="105000"/>
            </a:pPr>
            <a:r>
              <a:rPr lang="en-US" sz="2400" dirty="0" smtClean="0">
                <a:solidFill>
                  <a:schemeClr val="bg1">
                    <a:lumMod val="50000"/>
                  </a:schemeClr>
                </a:solidFill>
                <a:latin typeface="Segoe UI Light"/>
              </a:rPr>
              <a:t>La </a:t>
            </a:r>
            <a:r>
              <a:rPr lang="en-US" sz="2400" dirty="0" err="1" smtClean="0">
                <a:solidFill>
                  <a:schemeClr val="bg1">
                    <a:lumMod val="50000"/>
                  </a:schemeClr>
                </a:solidFill>
                <a:latin typeface="Segoe UI Light"/>
              </a:rPr>
              <a:t>instalación</a:t>
            </a:r>
            <a:r>
              <a:rPr lang="en-US" sz="2400" dirty="0" smtClean="0">
                <a:solidFill>
                  <a:schemeClr val="bg1">
                    <a:lumMod val="50000"/>
                  </a:schemeClr>
                </a:solidFill>
                <a:latin typeface="Segoe UI Light"/>
              </a:rPr>
              <a:t> no require </a:t>
            </a:r>
            <a:r>
              <a:rPr lang="en-US" sz="2400" dirty="0" err="1" smtClean="0">
                <a:solidFill>
                  <a:schemeClr val="bg1">
                    <a:lumMod val="50000"/>
                  </a:schemeClr>
                </a:solidFill>
                <a:latin typeface="Segoe UI Light"/>
              </a:rPr>
              <a:t>acción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parte del </a:t>
            </a:r>
            <a:r>
              <a:rPr lang="en-US" sz="2400" dirty="0" err="1" smtClean="0">
                <a:solidFill>
                  <a:schemeClr val="bg1">
                    <a:lumMod val="50000"/>
                  </a:schemeClr>
                </a:solidFill>
                <a:latin typeface="Segoe UI Light"/>
              </a:rPr>
              <a:t>usuario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Tenemos</a:t>
            </a:r>
            <a:r>
              <a:rPr lang="en-US" sz="2400" dirty="0" smtClean="0">
                <a:solidFill>
                  <a:schemeClr val="bg1">
                    <a:lumMod val="50000"/>
                  </a:schemeClr>
                </a:solidFill>
                <a:latin typeface="Segoe UI Light"/>
              </a:rPr>
              <a:t> control </a:t>
            </a:r>
            <a:r>
              <a:rPr lang="en-US" sz="2400" dirty="0" err="1" smtClean="0">
                <a:solidFill>
                  <a:schemeClr val="bg1">
                    <a:lumMod val="50000"/>
                  </a:schemeClr>
                </a:solidFill>
                <a:latin typeface="Segoe UI Light"/>
              </a:rPr>
              <a:t>sobre</a:t>
            </a:r>
            <a:r>
              <a:rPr lang="en-US" sz="2400" dirty="0" smtClean="0">
                <a:solidFill>
                  <a:schemeClr val="bg1">
                    <a:lumMod val="50000"/>
                  </a:schemeClr>
                </a:solidFill>
                <a:latin typeface="Segoe UI Light"/>
              </a:rPr>
              <a:t> los </a:t>
            </a:r>
            <a:r>
              <a:rPr lang="en-US" sz="2400" dirty="0" err="1" smtClean="0">
                <a:solidFill>
                  <a:schemeClr val="bg1">
                    <a:lumMod val="50000"/>
                  </a:schemeClr>
                </a:solidFill>
                <a:latin typeface="Segoe UI Light"/>
              </a:rPr>
              <a:t>dispositivos</a:t>
            </a:r>
            <a:r>
              <a:rPr lang="en-US" sz="2400" dirty="0" smtClean="0">
                <a:solidFill>
                  <a:schemeClr val="bg1">
                    <a:lumMod val="50000"/>
                  </a:schemeClr>
                </a:solidFill>
                <a:latin typeface="Segoe UI Light"/>
              </a:rPr>
              <a:t> de los </a:t>
            </a:r>
            <a:r>
              <a:rPr lang="en-US" sz="2400" dirty="0" err="1" smtClean="0">
                <a:solidFill>
                  <a:schemeClr val="bg1">
                    <a:lumMod val="50000"/>
                  </a:schemeClr>
                </a:solidFill>
                <a:latin typeface="Segoe UI Light"/>
              </a:rPr>
              <a:t>usuarios</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Beneficios</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Mayor Control en Apps.</a:t>
            </a:r>
          </a:p>
          <a:p>
            <a:pPr lvl="1" defTabSz="685752">
              <a:lnSpc>
                <a:spcPct val="90000"/>
              </a:lnSpc>
              <a:spcAft>
                <a:spcPts val="441"/>
              </a:spcAft>
              <a:buSzPct val="105000"/>
            </a:pPr>
            <a:r>
              <a:rPr lang="en-US" sz="2200" dirty="0" smtClean="0">
                <a:solidFill>
                  <a:schemeClr val="bg1">
                    <a:lumMod val="50000"/>
                  </a:schemeClr>
                </a:solidFill>
                <a:latin typeface="Segoe UI Light"/>
              </a:rPr>
              <a:t>Control de </a:t>
            </a:r>
            <a:r>
              <a:rPr lang="en-US" sz="2200" dirty="0" err="1" smtClean="0">
                <a:solidFill>
                  <a:schemeClr val="bg1">
                    <a:lumMod val="50000"/>
                  </a:schemeClr>
                </a:solidFill>
                <a:latin typeface="Segoe UI Light"/>
              </a:rPr>
              <a:t>dispositivos</a:t>
            </a:r>
            <a:r>
              <a:rPr lang="en-US" sz="2200" dirty="0" smtClean="0">
                <a:solidFill>
                  <a:schemeClr val="bg1">
                    <a:lumMod val="50000"/>
                  </a:schemeClr>
                </a:solidFill>
                <a:latin typeface="Segoe UI Light"/>
              </a:rPr>
              <a:t>.</a:t>
            </a:r>
          </a:p>
        </p:txBody>
      </p:sp>
    </p:spTree>
    <p:extLst>
      <p:ext uri="{BB962C8B-B14F-4D97-AF65-F5344CB8AC3E}">
        <p14:creationId xmlns:p14="http://schemas.microsoft.com/office/powerpoint/2010/main" val="421959815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1552"/>
            <a:ext cx="9143999" cy="6024188"/>
          </a:xfrm>
          <a:prstGeom prst="rect">
            <a:avLst/>
          </a:prstGeom>
        </p:spPr>
      </p:pic>
      <p:sp>
        <p:nvSpPr>
          <p:cNvPr id="6" name="Rectangle 5"/>
          <p:cNvSpPr/>
          <p:nvPr/>
        </p:nvSpPr>
        <p:spPr bwMode="auto">
          <a:xfrm>
            <a:off x="5274" y="3579862"/>
            <a:ext cx="8311142" cy="1124262"/>
          </a:xfrm>
          <a:prstGeom prst="rect">
            <a:avLst/>
          </a:prstGeom>
          <a:solidFill>
            <a:schemeClr val="accent1">
              <a:lumMod val="75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MDM. Windows Intune</a:t>
            </a:r>
            <a:endParaRPr lang="es-ES" sz="4950" spc="-3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0" y="2455600"/>
            <a:ext cx="2555776" cy="1124262"/>
          </a:xfrm>
          <a:prstGeom prst="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solidFill>
                  <a:schemeClr val="bg1">
                    <a:lumMod val="50000"/>
                  </a:schemeClr>
                </a:solidFill>
                <a:latin typeface="Bebas"/>
                <a:ea typeface="Segoe UI" pitchFamily="34" charset="0"/>
                <a:cs typeface="Segoe UI" pitchFamily="34" charset="0"/>
              </a:rPr>
              <a:t>DEMO 3</a:t>
            </a:r>
            <a:endParaRPr lang="es-ES" sz="4950" spc="-38" dirty="0">
              <a:solidFill>
                <a:schemeClr val="bg1">
                  <a:lumMod val="50000"/>
                </a:schemeClr>
              </a:solidFill>
              <a:latin typeface="Bebas"/>
              <a:ea typeface="Segoe UI" pitchFamily="34" charset="0"/>
              <a:cs typeface="Segoe UI" pitchFamily="34" charset="0"/>
            </a:endParaRPr>
          </a:p>
        </p:txBody>
      </p:sp>
    </p:spTree>
    <p:extLst>
      <p:ext uri="{BB962C8B-B14F-4D97-AF65-F5344CB8AC3E}">
        <p14:creationId xmlns:p14="http://schemas.microsoft.com/office/powerpoint/2010/main" val="31610006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err="1" smtClean="0"/>
              <a:t>Conclusiones</a:t>
            </a:r>
            <a:r>
              <a:rPr lang="en-US" dirty="0" smtClean="0"/>
              <a:t> I</a:t>
            </a:r>
            <a:endParaRPr lang="en-US" dirty="0"/>
          </a:p>
        </p:txBody>
      </p:sp>
      <p:sp>
        <p:nvSpPr>
          <p:cNvPr id="6" name="Text Placeholder 5"/>
          <p:cNvSpPr>
            <a:spLocks noGrp="1"/>
          </p:cNvSpPr>
          <p:nvPr>
            <p:ph type="body" sz="quarter" idx="12"/>
            <p:custDataLst>
              <p:tags r:id="rId2"/>
            </p:custDataLst>
          </p:nvPr>
        </p:nvSpPr>
        <p:spPr>
          <a:xfrm>
            <a:off x="309081" y="1035469"/>
            <a:ext cx="8527110" cy="3422062"/>
          </a:xfrm>
        </p:spPr>
        <p:txBody>
          <a:bodyPr>
            <a:normAutofit fontScale="92500" lnSpcReduction="20000"/>
          </a:bodyPr>
          <a:lstStyle/>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debe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tener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desarrollador</a:t>
            </a:r>
            <a:r>
              <a:rPr lang="en-US" dirty="0" smtClean="0">
                <a:solidFill>
                  <a:schemeClr val="tx1">
                    <a:lumMod val="95000"/>
                    <a:lumOff val="5000"/>
                  </a:schemeClr>
                </a:solidFill>
                <a:latin typeface="+mj-lt"/>
              </a:rPr>
              <a:t> Windows </a:t>
            </a:r>
            <a:r>
              <a:rPr lang="en-US" dirty="0">
                <a:solidFill>
                  <a:schemeClr val="tx1">
                    <a:lumMod val="95000"/>
                    <a:lumOff val="5000"/>
                  </a:schemeClr>
                </a:solidFill>
                <a:latin typeface="+mj-lt"/>
              </a:rPr>
              <a:t>Phone </a:t>
            </a:r>
            <a:r>
              <a:rPr lang="en-US" dirty="0" err="1" smtClean="0">
                <a:solidFill>
                  <a:schemeClr val="tx1">
                    <a:lumMod val="95000"/>
                    <a:lumOff val="5000"/>
                  </a:schemeClr>
                </a:solidFill>
                <a:latin typeface="+mj-lt"/>
              </a:rPr>
              <a:t>registrada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como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utiliza</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para </a:t>
            </a:r>
            <a:r>
              <a:rPr lang="en-US" dirty="0" err="1" smtClean="0">
                <a:solidFill>
                  <a:schemeClr val="tx1">
                    <a:lumMod val="95000"/>
                    <a:lumOff val="5000"/>
                  </a:schemeClr>
                </a:solidFill>
                <a:latin typeface="+mj-lt"/>
              </a:rPr>
              <a:t>obtener</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certificado</a:t>
            </a:r>
            <a:r>
              <a:rPr lang="en-US" dirty="0" smtClean="0">
                <a:solidFill>
                  <a:schemeClr val="tx1">
                    <a:lumMod val="95000"/>
                    <a:lumOff val="5000"/>
                  </a:schemeClr>
                </a:solidFill>
                <a:latin typeface="+mj-lt"/>
              </a:rPr>
              <a:t> Symantec </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Exportamos</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certificado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 un </a:t>
            </a:r>
            <a:r>
              <a:rPr lang="en-US" dirty="0" err="1" smtClean="0">
                <a:solidFill>
                  <a:schemeClr val="tx1">
                    <a:lumMod val="95000"/>
                    <a:lumOff val="5000"/>
                  </a:schemeClr>
                </a:solidFill>
                <a:latin typeface="+mj-lt"/>
              </a:rPr>
              <a:t>archivo</a:t>
            </a:r>
            <a:r>
              <a:rPr lang="en-US" dirty="0" smtClean="0">
                <a:solidFill>
                  <a:schemeClr val="tx1">
                    <a:lumMod val="95000"/>
                    <a:lumOff val="5000"/>
                  </a:schemeClr>
                </a:solidFill>
                <a:latin typeface="+mj-lt"/>
              </a:rPr>
              <a:t> </a:t>
            </a:r>
            <a:r>
              <a:rPr lang="en-US" dirty="0">
                <a:solidFill>
                  <a:schemeClr val="tx1">
                    <a:lumMod val="95000"/>
                    <a:lumOff val="5000"/>
                  </a:schemeClr>
                </a:solidFill>
                <a:latin typeface="+mj-lt"/>
              </a:rPr>
              <a:t>.</a:t>
            </a:r>
            <a:r>
              <a:rPr lang="en-US" dirty="0" err="1">
                <a:solidFill>
                  <a:schemeClr val="tx1">
                    <a:lumMod val="95000"/>
                    <a:lumOff val="5000"/>
                  </a:schemeClr>
                </a:solidFill>
                <a:latin typeface="+mj-lt"/>
              </a:rPr>
              <a:t>pfx</a:t>
            </a:r>
            <a:r>
              <a:rPr lang="en-US" dirty="0">
                <a:solidFill>
                  <a:schemeClr val="tx1">
                    <a:lumMod val="95000"/>
                    <a:lumOff val="5000"/>
                  </a:schemeClr>
                </a:solidFill>
                <a:latin typeface="+mj-lt"/>
              </a:rPr>
              <a:t> </a:t>
            </a:r>
            <a:endParaRPr lang="en-US" dirty="0" smtClean="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puede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generar</a:t>
            </a:r>
            <a:r>
              <a:rPr lang="en-US" dirty="0" smtClean="0">
                <a:solidFill>
                  <a:schemeClr val="tx1">
                    <a:lumMod val="95000"/>
                    <a:lumOff val="5000"/>
                  </a:schemeClr>
                </a:solidFill>
                <a:latin typeface="+mj-lt"/>
              </a:rPr>
              <a:t> el archive AET de forma manual con la </a:t>
            </a:r>
            <a:r>
              <a:rPr lang="en-US" dirty="0" err="1" smtClean="0">
                <a:solidFill>
                  <a:schemeClr val="tx1">
                    <a:lumMod val="95000"/>
                    <a:lumOff val="5000"/>
                  </a:schemeClr>
                </a:solidFill>
                <a:latin typeface="+mj-lt"/>
              </a:rPr>
              <a:t>herramienta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AETGenerator</a:t>
            </a:r>
            <a:r>
              <a:rPr lang="en-US" dirty="0" smtClean="0">
                <a:solidFill>
                  <a:schemeClr val="tx1">
                    <a:lumMod val="95000"/>
                    <a:lumOff val="5000"/>
                  </a:schemeClr>
                </a:solidFill>
                <a:latin typeface="+mj-lt"/>
              </a:rPr>
              <a:t> </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El </a:t>
            </a:r>
            <a:r>
              <a:rPr lang="en-US" dirty="0" err="1" smtClean="0">
                <a:solidFill>
                  <a:schemeClr val="tx1">
                    <a:lumMod val="95000"/>
                    <a:lumOff val="5000"/>
                  </a:schemeClr>
                </a:solidFill>
                <a:latin typeface="+mj-lt"/>
              </a:rPr>
              <a:t>teléfono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verifica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que</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empresa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asociada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válida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vez</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cada</a:t>
            </a:r>
            <a:r>
              <a:rPr lang="en-US" dirty="0" smtClean="0">
                <a:solidFill>
                  <a:schemeClr val="tx1">
                    <a:lumMod val="95000"/>
                    <a:lumOff val="5000"/>
                  </a:schemeClr>
                </a:solidFill>
                <a:latin typeface="+mj-lt"/>
              </a:rPr>
              <a:t> 24h. Si </a:t>
            </a:r>
            <a:r>
              <a:rPr lang="en-US" dirty="0" err="1" smtClean="0">
                <a:solidFill>
                  <a:schemeClr val="tx1">
                    <a:lumMod val="95000"/>
                    <a:lumOff val="5000"/>
                  </a:schemeClr>
                </a:solidFill>
                <a:latin typeface="+mj-lt"/>
              </a:rPr>
              <a:t>determina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que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inválida</a:t>
            </a:r>
            <a:r>
              <a:rPr lang="en-US" dirty="0">
                <a:solidFill>
                  <a:schemeClr val="tx1">
                    <a:lumMod val="95000"/>
                    <a:lumOff val="5000"/>
                  </a:schemeClr>
                </a:solidFill>
                <a:latin typeface="+mj-lt"/>
              </a:rPr>
              <a:t> </a:t>
            </a:r>
            <a:r>
              <a:rPr lang="en-US" dirty="0" err="1" smtClean="0">
                <a:solidFill>
                  <a:schemeClr val="tx1">
                    <a:lumMod val="95000"/>
                    <a:lumOff val="5000"/>
                  </a:schemeClr>
                </a:solidFill>
                <a:latin typeface="+mj-lt"/>
              </a:rPr>
              <a:t>durante</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periodo</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semana</a:t>
            </a:r>
            <a:r>
              <a:rPr lang="en-US" dirty="0" smtClean="0">
                <a:solidFill>
                  <a:schemeClr val="tx1">
                    <a:lumMod val="95000"/>
                    <a:lumOff val="5000"/>
                  </a:schemeClr>
                </a:solidFill>
                <a:latin typeface="+mj-lt"/>
              </a:rPr>
              <a:t> no se </a:t>
            </a:r>
            <a:r>
              <a:rPr lang="en-US" dirty="0" err="1" smtClean="0">
                <a:solidFill>
                  <a:schemeClr val="tx1">
                    <a:lumMod val="95000"/>
                    <a:lumOff val="5000"/>
                  </a:schemeClr>
                </a:solidFill>
                <a:latin typeface="+mj-lt"/>
              </a:rPr>
              <a:t>podrán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instalar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nuevas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en format MDIL solo </a:t>
            </a:r>
            <a:r>
              <a:rPr lang="en-US" dirty="0" err="1" smtClean="0">
                <a:solidFill>
                  <a:schemeClr val="tx1">
                    <a:lumMod val="95000"/>
                    <a:lumOff val="5000"/>
                  </a:schemeClr>
                </a:solidFill>
                <a:latin typeface="+mj-lt"/>
              </a:rPr>
              <a:t>requieren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firmadas</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en </a:t>
            </a:r>
            <a:r>
              <a:rPr lang="en-US" dirty="0" err="1" smtClean="0">
                <a:solidFill>
                  <a:schemeClr val="tx1">
                    <a:lumMod val="95000"/>
                    <a:lumOff val="5000"/>
                  </a:schemeClr>
                </a:solidFill>
                <a:latin typeface="+mj-lt"/>
              </a:rPr>
              <a:t>formato</a:t>
            </a:r>
            <a:r>
              <a:rPr lang="en-US" dirty="0" smtClean="0">
                <a:solidFill>
                  <a:schemeClr val="tx1">
                    <a:lumMod val="95000"/>
                    <a:lumOff val="5000"/>
                  </a:schemeClr>
                </a:solidFill>
                <a:latin typeface="+mj-lt"/>
              </a:rPr>
              <a:t> IL </a:t>
            </a:r>
            <a:r>
              <a:rPr lang="en-US" dirty="0" err="1" smtClean="0">
                <a:solidFill>
                  <a:schemeClr val="tx1">
                    <a:lumMod val="95000"/>
                    <a:lumOff val="5000"/>
                  </a:schemeClr>
                </a:solidFill>
                <a:latin typeface="+mj-lt"/>
              </a:rPr>
              <a:t>deben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precompiladas</a:t>
            </a:r>
            <a:r>
              <a:rPr lang="en-US" dirty="0" smtClean="0">
                <a:solidFill>
                  <a:schemeClr val="tx1">
                    <a:lumMod val="95000"/>
                    <a:lumOff val="5000"/>
                  </a:schemeClr>
                </a:solidFill>
                <a:latin typeface="+mj-lt"/>
              </a:rPr>
              <a:t> a MDIL</a:t>
            </a: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2311849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noProof="0" dirty="0" err="1" smtClean="0"/>
              <a:t>Conclusiones</a:t>
            </a:r>
            <a:r>
              <a:rPr lang="en-US" noProof="0" dirty="0" smtClean="0"/>
              <a:t> II</a:t>
            </a:r>
            <a:endParaRPr lang="en-US" noProof="0" dirty="0"/>
          </a:p>
        </p:txBody>
      </p:sp>
      <p:sp>
        <p:nvSpPr>
          <p:cNvPr id="6" name="Text Placeholder 5"/>
          <p:cNvSpPr>
            <a:spLocks noGrp="1"/>
          </p:cNvSpPr>
          <p:nvPr>
            <p:ph type="body" sz="quarter" idx="12"/>
            <p:custDataLst>
              <p:tags r:id="rId2"/>
            </p:custDataLst>
          </p:nvPr>
        </p:nvSpPr>
        <p:spPr>
          <a:xfrm>
            <a:off x="314331" y="1059581"/>
            <a:ext cx="8555927" cy="3302109"/>
          </a:xfrm>
        </p:spPr>
        <p:txBody>
          <a:bodyPr>
            <a:normAutofit/>
          </a:bodyPr>
          <a:lstStyle/>
          <a:p>
            <a:pPr marL="420167" indent="-420167">
              <a:spcAft>
                <a:spcPts val="441"/>
              </a:spcAft>
              <a:buSzPct val="105000"/>
              <a:buBlip>
                <a:blip r:embed="rId5"/>
              </a:buBlip>
            </a:pPr>
            <a:r>
              <a:rPr lang="en-US" dirty="0">
                <a:solidFill>
                  <a:schemeClr val="tx1">
                    <a:lumMod val="95000"/>
                    <a:lumOff val="5000"/>
                  </a:schemeClr>
                </a:solidFill>
                <a:latin typeface="+mj-lt"/>
              </a:rPr>
              <a:t>L</a:t>
            </a:r>
            <a:r>
              <a:rPr lang="en-US" dirty="0" smtClean="0">
                <a:solidFill>
                  <a:schemeClr val="tx1">
                    <a:lumMod val="95000"/>
                    <a:lumOff val="5000"/>
                  </a:schemeClr>
                </a:solidFill>
                <a:latin typeface="+mj-lt"/>
              </a:rPr>
              <a:t>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permite</a:t>
            </a:r>
            <a:r>
              <a:rPr lang="en-US" dirty="0" smtClean="0">
                <a:solidFill>
                  <a:schemeClr val="tx1">
                    <a:lumMod val="95000"/>
                    <a:lumOff val="5000"/>
                  </a:schemeClr>
                </a:solidFill>
                <a:latin typeface="+mj-lt"/>
              </a:rPr>
              <a:t> a </a:t>
            </a:r>
            <a:r>
              <a:rPr lang="en-US" dirty="0" err="1" smtClean="0">
                <a:solidFill>
                  <a:schemeClr val="tx1">
                    <a:lumMod val="95000"/>
                    <a:lumOff val="5000"/>
                  </a:schemeClr>
                </a:solidFill>
                <a:latin typeface="+mj-lt"/>
              </a:rPr>
              <a:t>las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distribuir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sus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negocio</a:t>
            </a:r>
            <a:r>
              <a:rPr lang="en-US" dirty="0" smtClean="0">
                <a:solidFill>
                  <a:schemeClr val="tx1">
                    <a:lumMod val="95000"/>
                    <a:lumOff val="5000"/>
                  </a:schemeClr>
                </a:solidFill>
                <a:latin typeface="+mj-lt"/>
              </a:rPr>
              <a:t> con </a:t>
            </a:r>
            <a:r>
              <a:rPr lang="en-US" dirty="0" err="1" smtClean="0">
                <a:solidFill>
                  <a:schemeClr val="tx1">
                    <a:lumMod val="95000"/>
                    <a:lumOff val="5000"/>
                  </a:schemeClr>
                </a:solidFill>
                <a:latin typeface="+mj-lt"/>
              </a:rPr>
              <a:t>empleados</a:t>
            </a:r>
            <a:r>
              <a:rPr lang="en-US" dirty="0" smtClean="0">
                <a:solidFill>
                  <a:schemeClr val="tx1">
                    <a:lumMod val="95000"/>
                    <a:lumOff val="5000"/>
                  </a:schemeClr>
                </a:solidFill>
                <a:latin typeface="+mj-lt"/>
              </a:rPr>
              <a:t> y partners</a:t>
            </a:r>
            <a:r>
              <a:rPr lang="en-US" dirty="0">
                <a:solidFill>
                  <a:schemeClr val="tx1">
                    <a:lumMod val="95000"/>
                    <a:lumOff val="5000"/>
                  </a:schemeClr>
                </a:solidFill>
                <a:latin typeface="+mj-lt"/>
              </a:rPr>
              <a:t>. </a:t>
            </a:r>
          </a:p>
          <a:p>
            <a:pPr marL="420167" indent="-420167">
              <a:spcAft>
                <a:spcPts val="441"/>
              </a:spcAft>
              <a:buSzPct val="105000"/>
              <a:buBlip>
                <a:blip r:embed="rId5"/>
              </a:buBlip>
            </a:pPr>
            <a:r>
              <a:rPr lang="en-US" dirty="0" smtClean="0">
                <a:solidFill>
                  <a:schemeClr val="tx1">
                    <a:lumMod val="95000"/>
                    <a:lumOff val="5000"/>
                  </a:schemeClr>
                </a:solidFill>
                <a:latin typeface="+mj-lt"/>
              </a:rPr>
              <a:t>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administrada</a:t>
            </a:r>
            <a:r>
              <a:rPr lang="en-US" dirty="0" smtClean="0">
                <a:solidFill>
                  <a:schemeClr val="tx1">
                    <a:lumMod val="95000"/>
                    <a:lumOff val="5000"/>
                  </a:schemeClr>
                </a:solidFill>
                <a:latin typeface="+mj-lt"/>
              </a:rPr>
              <a:t> se </a:t>
            </a:r>
            <a:r>
              <a:rPr lang="en-US" dirty="0" err="1" smtClean="0">
                <a:solidFill>
                  <a:schemeClr val="tx1">
                    <a:lumMod val="95000"/>
                    <a:lumOff val="5000"/>
                  </a:schemeClr>
                </a:solidFill>
                <a:latin typeface="+mj-lt"/>
              </a:rPr>
              <a:t>basa</a:t>
            </a:r>
            <a:r>
              <a:rPr lang="en-US" dirty="0" smtClean="0">
                <a:solidFill>
                  <a:schemeClr val="tx1">
                    <a:lumMod val="95000"/>
                    <a:lumOff val="5000"/>
                  </a:schemeClr>
                </a:solidFill>
                <a:latin typeface="+mj-lt"/>
              </a:rPr>
              <a:t> en el </a:t>
            </a:r>
            <a:r>
              <a:rPr lang="en-US" dirty="0" err="1" smtClean="0">
                <a:solidFill>
                  <a:schemeClr val="tx1">
                    <a:lumMod val="95000"/>
                    <a:lumOff val="5000"/>
                  </a:schemeClr>
                </a:solidFill>
                <a:latin typeface="+mj-lt"/>
              </a:rPr>
              <a:t>uso</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servicios</a:t>
            </a:r>
            <a:r>
              <a:rPr lang="en-US" dirty="0" smtClean="0">
                <a:solidFill>
                  <a:schemeClr val="tx1">
                    <a:lumMod val="95000"/>
                    <a:lumOff val="5000"/>
                  </a:schemeClr>
                </a:solidFill>
                <a:latin typeface="+mj-lt"/>
              </a:rPr>
              <a:t> MDM para la </a:t>
            </a:r>
            <a:r>
              <a:rPr lang="en-US" dirty="0" err="1" smtClean="0">
                <a:solidFill>
                  <a:schemeClr val="tx1">
                    <a:lumMod val="95000"/>
                    <a:lumOff val="5000"/>
                  </a:schemeClr>
                </a:solidFill>
                <a:latin typeface="+mj-lt"/>
              </a:rPr>
              <a:t>gestión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completa</a:t>
            </a:r>
            <a:r>
              <a:rPr lang="en-US" dirty="0" smtClean="0">
                <a:solidFill>
                  <a:schemeClr val="tx1">
                    <a:lumMod val="95000"/>
                    <a:lumOff val="5000"/>
                  </a:schemeClr>
                </a:solidFill>
                <a:latin typeface="+mj-lt"/>
              </a:rPr>
              <a:t> de Apps y </a:t>
            </a:r>
            <a:r>
              <a:rPr lang="en-US" dirty="0" err="1" smtClean="0">
                <a:solidFill>
                  <a:schemeClr val="tx1">
                    <a:lumMod val="95000"/>
                    <a:lumOff val="5000"/>
                  </a:schemeClr>
                </a:solidFill>
                <a:latin typeface="+mj-lt"/>
              </a:rPr>
              <a:t>dispositivos</a:t>
            </a:r>
            <a:r>
              <a:rPr lang="en-US" dirty="0" smtClean="0">
                <a:solidFill>
                  <a:schemeClr val="tx1">
                    <a:lumMod val="95000"/>
                    <a:lumOff val="5000"/>
                  </a:schemeClr>
                </a:solidFill>
                <a:latin typeface="+mj-lt"/>
              </a:rPr>
              <a:t>.</a:t>
            </a:r>
          </a:p>
          <a:p>
            <a:pPr marL="420167" indent="-420167">
              <a:spcAft>
                <a:spcPts val="441"/>
              </a:spcAft>
              <a:buSzPct val="105000"/>
              <a:buBlip>
                <a:blip r:embed="rId5"/>
              </a:buBlip>
            </a:pPr>
            <a:r>
              <a:rPr lang="en-US" dirty="0" smtClean="0">
                <a:solidFill>
                  <a:schemeClr val="tx1">
                    <a:lumMod val="95000"/>
                    <a:lumOff val="5000"/>
                  </a:schemeClr>
                </a:solidFill>
                <a:latin typeface="+mj-lt"/>
              </a:rPr>
              <a:t>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gestionada</a:t>
            </a:r>
            <a:r>
              <a:rPr lang="en-US" dirty="0" smtClean="0">
                <a:solidFill>
                  <a:schemeClr val="tx1">
                    <a:lumMod val="95000"/>
                    <a:lumOff val="5000"/>
                  </a:schemeClr>
                </a:solidFill>
                <a:latin typeface="+mj-lt"/>
              </a:rPr>
              <a:t> solo </a:t>
            </a:r>
            <a:r>
              <a:rPr lang="en-US" dirty="0" err="1" smtClean="0">
                <a:solidFill>
                  <a:schemeClr val="tx1">
                    <a:lumMod val="95000"/>
                    <a:lumOff val="5000"/>
                  </a:schemeClr>
                </a:solidFill>
                <a:latin typeface="+mj-lt"/>
              </a:rPr>
              <a:t>nos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permite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realizar</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Mediante</a:t>
            </a:r>
            <a:r>
              <a:rPr lang="en-US" dirty="0" smtClean="0">
                <a:solidFill>
                  <a:schemeClr val="tx1">
                    <a:lumMod val="95000"/>
                    <a:lumOff val="5000"/>
                  </a:schemeClr>
                </a:solidFill>
                <a:latin typeface="+mj-lt"/>
              </a:rPr>
              <a:t> un Company Hub </a:t>
            </a:r>
            <a:r>
              <a:rPr lang="en-US" dirty="0" err="1" smtClean="0">
                <a:solidFill>
                  <a:schemeClr val="tx1">
                    <a:lumMod val="95000"/>
                    <a:lumOff val="5000"/>
                  </a:schemeClr>
                </a:solidFill>
                <a:latin typeface="+mj-lt"/>
              </a:rPr>
              <a:t>las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pueden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distribuir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sus</a:t>
            </a:r>
            <a:r>
              <a:rPr lang="en-US" dirty="0" smtClean="0">
                <a:solidFill>
                  <a:schemeClr val="tx1">
                    <a:lumMod val="95000"/>
                    <a:lumOff val="5000"/>
                  </a:schemeClr>
                </a:solidFill>
                <a:latin typeface="+mj-lt"/>
              </a:rPr>
              <a:t> Apps. </a:t>
            </a:r>
            <a:r>
              <a:rPr lang="en-US" dirty="0" err="1" smtClean="0">
                <a:solidFill>
                  <a:schemeClr val="tx1">
                    <a:lumMod val="95000"/>
                    <a:lumOff val="5000"/>
                  </a:schemeClr>
                </a:solidFill>
                <a:latin typeface="+mj-lt"/>
              </a:rPr>
              <a:t>Pudiendo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incluir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funcionalidad</a:t>
            </a:r>
            <a:r>
              <a:rPr lang="en-US" dirty="0" smtClean="0">
                <a:solidFill>
                  <a:schemeClr val="tx1">
                    <a:lumMod val="95000"/>
                    <a:lumOff val="5000"/>
                  </a:schemeClr>
                </a:solidFill>
                <a:latin typeface="+mj-lt"/>
              </a:rPr>
              <a:t> extra (</a:t>
            </a:r>
            <a:r>
              <a:rPr lang="en-US" dirty="0" err="1" smtClean="0">
                <a:solidFill>
                  <a:schemeClr val="tx1">
                    <a:lumMod val="95000"/>
                    <a:lumOff val="5000"/>
                  </a:schemeClr>
                </a:solidFill>
                <a:latin typeface="+mj-lt"/>
              </a:rPr>
              <a:t>Notificaciones</a:t>
            </a:r>
            <a:r>
              <a:rPr lang="en-US" dirty="0" smtClean="0">
                <a:solidFill>
                  <a:schemeClr val="tx1">
                    <a:lumMod val="95000"/>
                    <a:lumOff val="5000"/>
                  </a:schemeClr>
                </a:solidFill>
                <a:latin typeface="+mj-lt"/>
              </a:rPr>
              <a:t> Push, </a:t>
            </a:r>
            <a:r>
              <a:rPr lang="en-US" dirty="0" err="1" smtClean="0">
                <a:solidFill>
                  <a:schemeClr val="tx1">
                    <a:lumMod val="95000"/>
                    <a:lumOff val="5000"/>
                  </a:schemeClr>
                </a:solidFill>
                <a:latin typeface="+mj-lt"/>
              </a:rPr>
              <a:t>noticias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etc</a:t>
            </a:r>
            <a:r>
              <a:rPr lang="en-US" dirty="0" smtClean="0">
                <a:solidFill>
                  <a:schemeClr val="tx1">
                    <a:lumMod val="95000"/>
                    <a:lumOff val="5000"/>
                  </a:schemeClr>
                </a:solidFill>
                <a:latin typeface="+mj-lt"/>
              </a:rPr>
              <a:t>).</a:t>
            </a:r>
          </a:p>
        </p:txBody>
      </p:sp>
    </p:spTree>
    <p:extLst>
      <p:ext uri="{BB962C8B-B14F-4D97-AF65-F5344CB8AC3E}">
        <p14:creationId xmlns:p14="http://schemas.microsoft.com/office/powerpoint/2010/main" val="2730733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lumMod val="50000"/>
                    <a:lumOff val="50000"/>
                  </a:schemeClr>
                </a:solidFill>
              </a:rPr>
              <a:t>Contacto</a:t>
            </a:r>
            <a:endParaRPr lang="en-US" dirty="0">
              <a:solidFill>
                <a:schemeClr val="tx1">
                  <a:lumMod val="50000"/>
                  <a:lumOff val="50000"/>
                </a:schemeClr>
              </a:solidFill>
            </a:endParaRPr>
          </a:p>
        </p:txBody>
      </p:sp>
      <p:sp>
        <p:nvSpPr>
          <p:cNvPr id="17" name="Text Placeholder 4"/>
          <p:cNvSpPr>
            <a:spLocks noGrp="1"/>
          </p:cNvSpPr>
          <p:nvPr>
            <p:ph type="body" sz="quarter" idx="20"/>
          </p:nvPr>
        </p:nvSpPr>
        <p:spPr>
          <a:xfrm>
            <a:off x="3563888" y="1076325"/>
            <a:ext cx="5283528" cy="2935585"/>
          </a:xfrm>
        </p:spPr>
        <p:txBody>
          <a:bodyPr tIns="0">
            <a:normAutofit/>
          </a:bodyPr>
          <a:lstStyle/>
          <a:p>
            <a:r>
              <a:rPr lang="en-US" dirty="0" smtClean="0">
                <a:solidFill>
                  <a:schemeClr val="bg1">
                    <a:lumMod val="50000"/>
                  </a:schemeClr>
                </a:solidFill>
              </a:rPr>
              <a:t>Web</a:t>
            </a:r>
          </a:p>
          <a:p>
            <a:pPr lvl="1"/>
            <a:r>
              <a:rPr lang="es-ES_tradnl" dirty="0" smtClean="0">
                <a:solidFill>
                  <a:schemeClr val="bg1">
                    <a:lumMod val="50000"/>
                  </a:schemeClr>
                </a:solidFill>
                <a:hlinkClick r:id="rId2"/>
              </a:rPr>
              <a:t>www.</a:t>
            </a:r>
            <a:r>
              <a:rPr lang="nl-NL" dirty="0" smtClean="0">
                <a:solidFill>
                  <a:schemeClr val="bg1">
                    <a:lumMod val="50000"/>
                  </a:schemeClr>
                </a:solidFill>
                <a:hlinkClick r:id="rId2"/>
              </a:rPr>
              <a:t>javiersuarezruiz.wordpress.com</a:t>
            </a:r>
            <a:endParaRPr lang="nl-NL" dirty="0" smtClean="0">
              <a:solidFill>
                <a:schemeClr val="bg1">
                  <a:lumMod val="50000"/>
                </a:schemeClr>
              </a:solidFill>
            </a:endParaRPr>
          </a:p>
          <a:p>
            <a:pPr lvl="1"/>
            <a:r>
              <a:rPr lang="en-US" dirty="0">
                <a:solidFill>
                  <a:schemeClr val="bg1">
                    <a:lumMod val="50000"/>
                  </a:schemeClr>
                </a:solidFill>
                <a:hlinkClick r:id="rId3"/>
              </a:rPr>
              <a:t>http://geeks.ms/blogs/jsuarez</a:t>
            </a:r>
            <a:r>
              <a:rPr lang="en-US" dirty="0" smtClean="0">
                <a:solidFill>
                  <a:schemeClr val="bg1">
                    <a:lumMod val="50000"/>
                  </a:schemeClr>
                </a:solidFill>
                <a:hlinkClick r:id="rId3"/>
              </a:rPr>
              <a:t>/</a:t>
            </a:r>
            <a:endParaRPr lang="en-US" dirty="0" smtClean="0">
              <a:solidFill>
                <a:schemeClr val="bg1">
                  <a:lumMod val="50000"/>
                </a:schemeClr>
              </a:solidFill>
            </a:endParaRPr>
          </a:p>
          <a:p>
            <a:r>
              <a:rPr lang="en-US" dirty="0" smtClean="0">
                <a:solidFill>
                  <a:schemeClr val="bg1">
                    <a:lumMod val="50000"/>
                  </a:schemeClr>
                </a:solidFill>
              </a:rPr>
              <a:t>Email</a:t>
            </a:r>
          </a:p>
          <a:p>
            <a:pPr lvl="1"/>
            <a:r>
              <a:rPr lang="en-US" dirty="0" err="1" smtClean="0">
                <a:solidFill>
                  <a:schemeClr val="bg1">
                    <a:lumMod val="50000"/>
                  </a:schemeClr>
                </a:solidFill>
              </a:rPr>
              <a:t>javiersuarezruiz@hotmail.com</a:t>
            </a:r>
            <a:endParaRPr lang="en-US" dirty="0" smtClean="0">
              <a:solidFill>
                <a:schemeClr val="bg1">
                  <a:lumMod val="50000"/>
                </a:schemeClr>
              </a:solidFill>
            </a:endParaRPr>
          </a:p>
          <a:p>
            <a:r>
              <a:rPr lang="en-US" dirty="0" smtClean="0">
                <a:solidFill>
                  <a:schemeClr val="bg1">
                    <a:lumMod val="50000"/>
                  </a:schemeClr>
                </a:solidFill>
              </a:rPr>
              <a:t>Twitter</a:t>
            </a:r>
          </a:p>
          <a:p>
            <a:pPr lvl="1"/>
            <a:r>
              <a:rPr lang="en-US" dirty="0" smtClean="0">
                <a:solidFill>
                  <a:schemeClr val="bg1">
                    <a:lumMod val="50000"/>
                  </a:schemeClr>
                </a:solidFill>
              </a:rPr>
              <a:t>@</a:t>
            </a:r>
            <a:r>
              <a:rPr lang="en-US" dirty="0" err="1" smtClean="0">
                <a:solidFill>
                  <a:schemeClr val="bg1">
                    <a:lumMod val="50000"/>
                  </a:schemeClr>
                </a:solidFill>
              </a:rPr>
              <a:t>jsuarezruiz</a:t>
            </a:r>
            <a:endParaRPr lang="en-US" dirty="0" smtClean="0">
              <a:solidFill>
                <a:schemeClr val="bg1">
                  <a:lumMod val="50000"/>
                </a:schemeClr>
              </a:solidFill>
            </a:endParaRPr>
          </a:p>
        </p:txBody>
      </p:sp>
      <p:pic>
        <p:nvPicPr>
          <p:cNvPr id="3" name="Marcador de posición de imagen 2" descr="Cara.png"/>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11794" b="11794"/>
          <a:stretch>
            <a:fillRect/>
          </a:stretch>
        </p:blipFill>
        <p:spPr>
          <a:xfrm>
            <a:off x="296584" y="1203598"/>
            <a:ext cx="3236066" cy="2664296"/>
          </a:xfrm>
        </p:spPr>
      </p:pic>
    </p:spTree>
    <p:extLst>
      <p:ext uri="{BB962C8B-B14F-4D97-AF65-F5344CB8AC3E}">
        <p14:creationId xmlns:p14="http://schemas.microsoft.com/office/powerpoint/2010/main" val="353098985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a:solidFill>
                  <a:schemeClr val="tx1">
                    <a:lumMod val="85000"/>
                    <a:lumOff val="15000"/>
                  </a:schemeClr>
                </a:solidFill>
                <a:latin typeface="Segoe UI Light" panose="020B0502040204020203" pitchFamily="34" charset="0"/>
                <a:cs typeface="Segoe UI Light" panose="020B0502040204020203" pitchFamily="34" charset="0"/>
              </a:rPr>
              <a:t>Windows Phone y el sector </a:t>
            </a:r>
            <a:r>
              <a:rPr lang="en-US" dirty="0" err="1">
                <a:solidFill>
                  <a:schemeClr val="tx1">
                    <a:lumMod val="85000"/>
                    <a:lumOff val="15000"/>
                  </a:schemeClr>
                </a:solidFill>
                <a:latin typeface="Segoe UI Light" panose="020B0502040204020203" pitchFamily="34" charset="0"/>
                <a:cs typeface="Segoe UI Light" panose="020B0502040204020203" pitchFamily="34" charset="0"/>
              </a:rPr>
              <a:t>empresarial</a:t>
            </a:r>
            <a:endParaRPr lang="ru-RU" dirty="0">
              <a:solidFill>
                <a:schemeClr val="tx1">
                  <a:lumMod val="85000"/>
                  <a:lumOff val="15000"/>
                </a:schemeClr>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
        <p:nvSpPr>
          <p:cNvPr id="5" name="Freeform 5"/>
          <p:cNvSpPr>
            <a:spLocks noEditPoints="1"/>
          </p:cNvSpPr>
          <p:nvPr/>
        </p:nvSpPr>
        <p:spPr bwMode="black">
          <a:xfrm>
            <a:off x="7843774" y="195486"/>
            <a:ext cx="1048706" cy="169478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lumMod val="95000"/>
              <a:lumOff val="5000"/>
            </a:schemeClr>
          </a:solidFill>
          <a:ln>
            <a:solidFill>
              <a:schemeClr val="tx1">
                <a:lumMod val="65000"/>
                <a:lumOff val="35000"/>
              </a:schemeClr>
            </a:solid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7168103" y="1995686"/>
            <a:ext cx="8781161" cy="0"/>
          </a:xfrm>
          <a:prstGeom prst="line">
            <a:avLst/>
          </a:prstGeom>
          <a:ln w="196850">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476117" y="1093182"/>
            <a:ext cx="2467131" cy="1904414"/>
            <a:chOff x="8826451" y="2336800"/>
            <a:chExt cx="3355946" cy="2730936"/>
          </a:xfrm>
        </p:grpSpPr>
        <p:sp>
          <p:nvSpPr>
            <p:cNvPr id="60" name="Rectangle 59"/>
            <p:cNvSpPr/>
            <p:nvPr/>
          </p:nvSpPr>
          <p:spPr>
            <a:xfrm>
              <a:off x="9203599" y="2336800"/>
              <a:ext cx="2978798" cy="2730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0" rIns="0" bIns="0" rtlCol="0" anchor="ctr"/>
            <a:lstStyle/>
            <a:p>
              <a:pPr algn="ctr" defTabSz="914253"/>
              <a:endParaRPr lang="en-US" dirty="0">
                <a:solidFill>
                  <a:srgbClr val="FFFFFF"/>
                </a:solidFill>
              </a:endParaRPr>
            </a:p>
          </p:txBody>
        </p:sp>
        <p:grpSp>
          <p:nvGrpSpPr>
            <p:cNvPr id="14" name="Group 13"/>
            <p:cNvGrpSpPr/>
            <p:nvPr/>
          </p:nvGrpSpPr>
          <p:grpSpPr>
            <a:xfrm>
              <a:off x="9457766" y="3476186"/>
              <a:ext cx="2248826" cy="256395"/>
              <a:chOff x="9728728" y="3585502"/>
              <a:chExt cx="5350556" cy="610031"/>
            </a:xfrm>
          </p:grpSpPr>
          <p:grpSp>
            <p:nvGrpSpPr>
              <p:cNvPr id="67" name="Group 10"/>
              <p:cNvGrpSpPr>
                <a:grpSpLocks noChangeAspect="1"/>
              </p:cNvGrpSpPr>
              <p:nvPr/>
            </p:nvGrpSpPr>
            <p:grpSpPr bwMode="auto">
              <a:xfrm>
                <a:off x="9728728" y="3613069"/>
                <a:ext cx="655162" cy="582464"/>
                <a:chOff x="3470" y="1856"/>
                <a:chExt cx="739" cy="657"/>
              </a:xfrm>
              <a:solidFill>
                <a:srgbClr val="FFFFFF"/>
              </a:solidFill>
            </p:grpSpPr>
            <p:sp>
              <p:nvSpPr>
                <p:cNvPr id="68" name="Freeform 11"/>
                <p:cNvSpPr>
                  <a:spLocks/>
                </p:cNvSpPr>
                <p:nvPr/>
              </p:nvSpPr>
              <p:spPr bwMode="auto">
                <a:xfrm>
                  <a:off x="4141" y="2449"/>
                  <a:ext cx="28" cy="37"/>
                </a:xfrm>
                <a:custGeom>
                  <a:avLst/>
                  <a:gdLst>
                    <a:gd name="T0" fmla="*/ 28 w 28"/>
                    <a:gd name="T1" fmla="*/ 2 h 37"/>
                    <a:gd name="T2" fmla="*/ 16 w 28"/>
                    <a:gd name="T3" fmla="*/ 2 h 37"/>
                    <a:gd name="T4" fmla="*/ 16 w 28"/>
                    <a:gd name="T5" fmla="*/ 37 h 37"/>
                    <a:gd name="T6" fmla="*/ 12 w 28"/>
                    <a:gd name="T7" fmla="*/ 37 h 37"/>
                    <a:gd name="T8" fmla="*/ 12 w 28"/>
                    <a:gd name="T9" fmla="*/ 2 h 37"/>
                    <a:gd name="T10" fmla="*/ 0 w 28"/>
                    <a:gd name="T11" fmla="*/ 2 h 37"/>
                    <a:gd name="T12" fmla="*/ 0 w 28"/>
                    <a:gd name="T13" fmla="*/ 0 h 37"/>
                    <a:gd name="T14" fmla="*/ 28 w 28"/>
                    <a:gd name="T15" fmla="*/ 0 h 37"/>
                    <a:gd name="T16" fmla="*/ 28 w 28"/>
                    <a:gd name="T1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7">
                      <a:moveTo>
                        <a:pt x="28" y="2"/>
                      </a:moveTo>
                      <a:lnTo>
                        <a:pt x="16" y="2"/>
                      </a:lnTo>
                      <a:lnTo>
                        <a:pt x="16" y="37"/>
                      </a:lnTo>
                      <a:lnTo>
                        <a:pt x="12" y="37"/>
                      </a:lnTo>
                      <a:lnTo>
                        <a:pt x="12" y="2"/>
                      </a:lnTo>
                      <a:lnTo>
                        <a:pt x="0" y="2"/>
                      </a:lnTo>
                      <a:lnTo>
                        <a:pt x="0" y="0"/>
                      </a:lnTo>
                      <a:lnTo>
                        <a:pt x="28" y="0"/>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sp>
              <p:nvSpPr>
                <p:cNvPr id="69" name="Freeform 12"/>
                <p:cNvSpPr>
                  <a:spLocks/>
                </p:cNvSpPr>
                <p:nvPr/>
              </p:nvSpPr>
              <p:spPr bwMode="auto">
                <a:xfrm>
                  <a:off x="4171" y="2449"/>
                  <a:ext cx="38" cy="37"/>
                </a:xfrm>
                <a:custGeom>
                  <a:avLst/>
                  <a:gdLst>
                    <a:gd name="T0" fmla="*/ 16 w 16"/>
                    <a:gd name="T1" fmla="*/ 16 h 16"/>
                    <a:gd name="T2" fmla="*/ 14 w 16"/>
                    <a:gd name="T3" fmla="*/ 16 h 16"/>
                    <a:gd name="T4" fmla="*/ 14 w 16"/>
                    <a:gd name="T5" fmla="*/ 5 h 16"/>
                    <a:gd name="T6" fmla="*/ 15 w 16"/>
                    <a:gd name="T7" fmla="*/ 2 h 16"/>
                    <a:gd name="T8" fmla="*/ 15 w 16"/>
                    <a:gd name="T9" fmla="*/ 2 h 16"/>
                    <a:gd name="T10" fmla="*/ 14 w 16"/>
                    <a:gd name="T11" fmla="*/ 3 h 16"/>
                    <a:gd name="T12" fmla="*/ 9 w 16"/>
                    <a:gd name="T13" fmla="*/ 16 h 16"/>
                    <a:gd name="T14" fmla="*/ 8 w 16"/>
                    <a:gd name="T15" fmla="*/ 16 h 16"/>
                    <a:gd name="T16" fmla="*/ 2 w 16"/>
                    <a:gd name="T17" fmla="*/ 4 h 16"/>
                    <a:gd name="T18" fmla="*/ 2 w 16"/>
                    <a:gd name="T19" fmla="*/ 2 h 16"/>
                    <a:gd name="T20" fmla="*/ 2 w 16"/>
                    <a:gd name="T21" fmla="*/ 2 h 16"/>
                    <a:gd name="T22" fmla="*/ 2 w 16"/>
                    <a:gd name="T23" fmla="*/ 5 h 16"/>
                    <a:gd name="T24" fmla="*/ 2 w 16"/>
                    <a:gd name="T25" fmla="*/ 16 h 16"/>
                    <a:gd name="T26" fmla="*/ 0 w 16"/>
                    <a:gd name="T27" fmla="*/ 16 h 16"/>
                    <a:gd name="T28" fmla="*/ 0 w 16"/>
                    <a:gd name="T29" fmla="*/ 0 h 16"/>
                    <a:gd name="T30" fmla="*/ 2 w 16"/>
                    <a:gd name="T31" fmla="*/ 0 h 16"/>
                    <a:gd name="T32" fmla="*/ 7 w 16"/>
                    <a:gd name="T33" fmla="*/ 11 h 16"/>
                    <a:gd name="T34" fmla="*/ 8 w 16"/>
                    <a:gd name="T35" fmla="*/ 13 h 16"/>
                    <a:gd name="T36" fmla="*/ 8 w 16"/>
                    <a:gd name="T37" fmla="*/ 13 h 16"/>
                    <a:gd name="T38" fmla="*/ 9 w 16"/>
                    <a:gd name="T39" fmla="*/ 11 h 16"/>
                    <a:gd name="T40" fmla="*/ 14 w 16"/>
                    <a:gd name="T41" fmla="*/ 0 h 16"/>
                    <a:gd name="T42" fmla="*/ 16 w 16"/>
                    <a:gd name="T43" fmla="*/ 0 h 16"/>
                    <a:gd name="T44" fmla="*/ 16 w 16"/>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6">
                      <a:moveTo>
                        <a:pt x="16" y="16"/>
                      </a:moveTo>
                      <a:cubicBezTo>
                        <a:pt x="14" y="16"/>
                        <a:pt x="14" y="16"/>
                        <a:pt x="14" y="16"/>
                      </a:cubicBezTo>
                      <a:cubicBezTo>
                        <a:pt x="14" y="5"/>
                        <a:pt x="14" y="5"/>
                        <a:pt x="14" y="5"/>
                      </a:cubicBezTo>
                      <a:cubicBezTo>
                        <a:pt x="14" y="4"/>
                        <a:pt x="15" y="3"/>
                        <a:pt x="15" y="2"/>
                      </a:cubicBezTo>
                      <a:cubicBezTo>
                        <a:pt x="15" y="2"/>
                        <a:pt x="15" y="2"/>
                        <a:pt x="15" y="2"/>
                      </a:cubicBezTo>
                      <a:cubicBezTo>
                        <a:pt x="14" y="3"/>
                        <a:pt x="14" y="3"/>
                        <a:pt x="14" y="3"/>
                      </a:cubicBezTo>
                      <a:cubicBezTo>
                        <a:pt x="9" y="16"/>
                        <a:pt x="9" y="16"/>
                        <a:pt x="9" y="16"/>
                      </a:cubicBezTo>
                      <a:cubicBezTo>
                        <a:pt x="8" y="16"/>
                        <a:pt x="8" y="16"/>
                        <a:pt x="8" y="16"/>
                      </a:cubicBezTo>
                      <a:cubicBezTo>
                        <a:pt x="2" y="4"/>
                        <a:pt x="2" y="4"/>
                        <a:pt x="2" y="4"/>
                      </a:cubicBezTo>
                      <a:cubicBezTo>
                        <a:pt x="2" y="3"/>
                        <a:pt x="2" y="3"/>
                        <a:pt x="2" y="2"/>
                      </a:cubicBezTo>
                      <a:cubicBezTo>
                        <a:pt x="2" y="2"/>
                        <a:pt x="2" y="2"/>
                        <a:pt x="2" y="2"/>
                      </a:cubicBezTo>
                      <a:cubicBezTo>
                        <a:pt x="2" y="3"/>
                        <a:pt x="2" y="4"/>
                        <a:pt x="2" y="5"/>
                      </a:cubicBezTo>
                      <a:cubicBezTo>
                        <a:pt x="2" y="16"/>
                        <a:pt x="2" y="16"/>
                        <a:pt x="2" y="16"/>
                      </a:cubicBezTo>
                      <a:cubicBezTo>
                        <a:pt x="0" y="16"/>
                        <a:pt x="0" y="16"/>
                        <a:pt x="0" y="16"/>
                      </a:cubicBezTo>
                      <a:cubicBezTo>
                        <a:pt x="0" y="0"/>
                        <a:pt x="0" y="0"/>
                        <a:pt x="0" y="0"/>
                      </a:cubicBezTo>
                      <a:cubicBezTo>
                        <a:pt x="2" y="0"/>
                        <a:pt x="2" y="0"/>
                        <a:pt x="2" y="0"/>
                      </a:cubicBezTo>
                      <a:cubicBezTo>
                        <a:pt x="7" y="11"/>
                        <a:pt x="7" y="11"/>
                        <a:pt x="7" y="11"/>
                      </a:cubicBezTo>
                      <a:cubicBezTo>
                        <a:pt x="8" y="12"/>
                        <a:pt x="8" y="12"/>
                        <a:pt x="8" y="13"/>
                      </a:cubicBezTo>
                      <a:cubicBezTo>
                        <a:pt x="8" y="13"/>
                        <a:pt x="8" y="13"/>
                        <a:pt x="8" y="13"/>
                      </a:cubicBezTo>
                      <a:cubicBezTo>
                        <a:pt x="8" y="12"/>
                        <a:pt x="9" y="11"/>
                        <a:pt x="9" y="11"/>
                      </a:cubicBezTo>
                      <a:cubicBezTo>
                        <a:pt x="14" y="0"/>
                        <a:pt x="14" y="0"/>
                        <a:pt x="14" y="0"/>
                      </a:cubicBezTo>
                      <a:cubicBezTo>
                        <a:pt x="16" y="0"/>
                        <a:pt x="16" y="0"/>
                        <a:pt x="16" y="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sp>
              <p:nvSpPr>
                <p:cNvPr id="72" name="Freeform 71"/>
                <p:cNvSpPr>
                  <a:spLocks noEditPoints="1"/>
                </p:cNvSpPr>
                <p:nvPr/>
              </p:nvSpPr>
              <p:spPr bwMode="auto">
                <a:xfrm>
                  <a:off x="3470" y="1856"/>
                  <a:ext cx="647" cy="65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gr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14540"/>
              <a:stretch/>
            </p:blipFill>
            <p:spPr>
              <a:xfrm>
                <a:off x="10519251" y="3585502"/>
                <a:ext cx="4560033" cy="586093"/>
              </a:xfrm>
              <a:prstGeom prst="rect">
                <a:avLst/>
              </a:prstGeom>
            </p:spPr>
          </p:pic>
        </p:grpSp>
        <p:grpSp>
          <p:nvGrpSpPr>
            <p:cNvPr id="18" name="Group 17"/>
            <p:cNvGrpSpPr/>
            <p:nvPr/>
          </p:nvGrpSpPr>
          <p:grpSpPr>
            <a:xfrm>
              <a:off x="9457766" y="2593006"/>
              <a:ext cx="2333513" cy="619692"/>
              <a:chOff x="9655206" y="3014150"/>
              <a:chExt cx="1965335" cy="521918"/>
            </a:xfrm>
          </p:grpSpPr>
          <p:sp>
            <p:nvSpPr>
              <p:cNvPr id="74" name="Freeform 6"/>
              <p:cNvSpPr>
                <a:spLocks noChangeAspect="1" noEditPoints="1"/>
              </p:cNvSpPr>
              <p:nvPr/>
            </p:nvSpPr>
            <p:spPr bwMode="auto">
              <a:xfrm>
                <a:off x="9655206" y="3014150"/>
                <a:ext cx="1965335" cy="345999"/>
              </a:xfrm>
              <a:custGeom>
                <a:avLst/>
                <a:gdLst>
                  <a:gd name="T0" fmla="*/ 136 w 2517"/>
                  <a:gd name="T1" fmla="*/ 247 h 443"/>
                  <a:gd name="T2" fmla="*/ 74 w 2517"/>
                  <a:gd name="T3" fmla="*/ 293 h 443"/>
                  <a:gd name="T4" fmla="*/ 200 w 2517"/>
                  <a:gd name="T5" fmla="*/ 430 h 443"/>
                  <a:gd name="T6" fmla="*/ 98 w 2517"/>
                  <a:gd name="T7" fmla="*/ 323 h 443"/>
                  <a:gd name="T8" fmla="*/ 103 w 2517"/>
                  <a:gd name="T9" fmla="*/ 413 h 443"/>
                  <a:gd name="T10" fmla="*/ 108 w 2517"/>
                  <a:gd name="T11" fmla="*/ 414 h 443"/>
                  <a:gd name="T12" fmla="*/ 231 w 2517"/>
                  <a:gd name="T13" fmla="*/ 318 h 443"/>
                  <a:gd name="T14" fmla="*/ 103 w 2517"/>
                  <a:gd name="T15" fmla="*/ 33 h 443"/>
                  <a:gd name="T16" fmla="*/ 175 w 2517"/>
                  <a:gd name="T17" fmla="*/ 42 h 443"/>
                  <a:gd name="T18" fmla="*/ 400 w 2517"/>
                  <a:gd name="T19" fmla="*/ 174 h 443"/>
                  <a:gd name="T20" fmla="*/ 220 w 2517"/>
                  <a:gd name="T21" fmla="*/ 155 h 443"/>
                  <a:gd name="T22" fmla="*/ 151 w 2517"/>
                  <a:gd name="T23" fmla="*/ 196 h 443"/>
                  <a:gd name="T24" fmla="*/ 159 w 2517"/>
                  <a:gd name="T25" fmla="*/ 203 h 443"/>
                  <a:gd name="T26" fmla="*/ 277 w 2517"/>
                  <a:gd name="T27" fmla="*/ 191 h 443"/>
                  <a:gd name="T28" fmla="*/ 173 w 2517"/>
                  <a:gd name="T29" fmla="*/ 81 h 443"/>
                  <a:gd name="T30" fmla="*/ 286 w 2517"/>
                  <a:gd name="T31" fmla="*/ 189 h 443"/>
                  <a:gd name="T32" fmla="*/ 251 w 2517"/>
                  <a:gd name="T33" fmla="*/ 419 h 443"/>
                  <a:gd name="T34" fmla="*/ 234 w 2517"/>
                  <a:gd name="T35" fmla="*/ 413 h 443"/>
                  <a:gd name="T36" fmla="*/ 457 w 2517"/>
                  <a:gd name="T37" fmla="*/ 375 h 443"/>
                  <a:gd name="T38" fmla="*/ 540 w 2517"/>
                  <a:gd name="T39" fmla="*/ 178 h 443"/>
                  <a:gd name="T40" fmla="*/ 561 w 2517"/>
                  <a:gd name="T41" fmla="*/ 441 h 443"/>
                  <a:gd name="T42" fmla="*/ 692 w 2517"/>
                  <a:gd name="T43" fmla="*/ 231 h 443"/>
                  <a:gd name="T44" fmla="*/ 713 w 2517"/>
                  <a:gd name="T45" fmla="*/ 240 h 443"/>
                  <a:gd name="T46" fmla="*/ 857 w 2517"/>
                  <a:gd name="T47" fmla="*/ 379 h 443"/>
                  <a:gd name="T48" fmla="*/ 842 w 2517"/>
                  <a:gd name="T49" fmla="*/ 332 h 443"/>
                  <a:gd name="T50" fmla="*/ 908 w 2517"/>
                  <a:gd name="T51" fmla="*/ 360 h 443"/>
                  <a:gd name="T52" fmla="*/ 992 w 2517"/>
                  <a:gd name="T53" fmla="*/ 290 h 443"/>
                  <a:gd name="T54" fmla="*/ 1074 w 2517"/>
                  <a:gd name="T55" fmla="*/ 260 h 443"/>
                  <a:gd name="T56" fmla="*/ 1245 w 2517"/>
                  <a:gd name="T57" fmla="*/ 287 h 443"/>
                  <a:gd name="T58" fmla="*/ 1343 w 2517"/>
                  <a:gd name="T59" fmla="*/ 277 h 443"/>
                  <a:gd name="T60" fmla="*/ 1506 w 2517"/>
                  <a:gd name="T61" fmla="*/ 360 h 443"/>
                  <a:gd name="T62" fmla="*/ 1589 w 2517"/>
                  <a:gd name="T63" fmla="*/ 290 h 443"/>
                  <a:gd name="T64" fmla="*/ 1661 w 2517"/>
                  <a:gd name="T65" fmla="*/ 255 h 443"/>
                  <a:gd name="T66" fmla="*/ 1799 w 2517"/>
                  <a:gd name="T67" fmla="*/ 196 h 443"/>
                  <a:gd name="T68" fmla="*/ 1894 w 2517"/>
                  <a:gd name="T69" fmla="*/ 309 h 443"/>
                  <a:gd name="T70" fmla="*/ 1996 w 2517"/>
                  <a:gd name="T71" fmla="*/ 309 h 443"/>
                  <a:gd name="T72" fmla="*/ 2021 w 2517"/>
                  <a:gd name="T73" fmla="*/ 375 h 443"/>
                  <a:gd name="T74" fmla="*/ 512 w 2517"/>
                  <a:gd name="T75" fmla="*/ 87 h 443"/>
                  <a:gd name="T76" fmla="*/ 457 w 2517"/>
                  <a:gd name="T77" fmla="*/ 77 h 443"/>
                  <a:gd name="T78" fmla="*/ 537 w 2517"/>
                  <a:gd name="T79" fmla="*/ 79 h 443"/>
                  <a:gd name="T80" fmla="*/ 566 w 2517"/>
                  <a:gd name="T81" fmla="*/ 144 h 443"/>
                  <a:gd name="T82" fmla="*/ 598 w 2517"/>
                  <a:gd name="T83" fmla="*/ 148 h 443"/>
                  <a:gd name="T84" fmla="*/ 633 w 2517"/>
                  <a:gd name="T85" fmla="*/ 97 h 443"/>
                  <a:gd name="T86" fmla="*/ 684 w 2517"/>
                  <a:gd name="T87" fmla="*/ 124 h 443"/>
                  <a:gd name="T88" fmla="*/ 702 w 2517"/>
                  <a:gd name="T89" fmla="*/ 148 h 443"/>
                  <a:gd name="T90" fmla="*/ 720 w 2517"/>
                  <a:gd name="T91" fmla="*/ 104 h 443"/>
                  <a:gd name="T92" fmla="*/ 750 w 2517"/>
                  <a:gd name="T93" fmla="*/ 104 h 443"/>
                  <a:gd name="T94" fmla="*/ 785 w 2517"/>
                  <a:gd name="T95" fmla="*/ 124 h 443"/>
                  <a:gd name="T96" fmla="*/ 799 w 2517"/>
                  <a:gd name="T97" fmla="*/ 98 h 443"/>
                  <a:gd name="T98" fmla="*/ 833 w 2517"/>
                  <a:gd name="T99" fmla="*/ 98 h 443"/>
                  <a:gd name="T100" fmla="*/ 863 w 2517"/>
                  <a:gd name="T101" fmla="*/ 149 h 443"/>
                  <a:gd name="T102" fmla="*/ 884 w 2517"/>
                  <a:gd name="T103" fmla="*/ 89 h 443"/>
                  <a:gd name="T104" fmla="*/ 881 w 2517"/>
                  <a:gd name="T105" fmla="*/ 111 h 443"/>
                  <a:gd name="T106" fmla="*/ 887 w 2517"/>
                  <a:gd name="T107" fmla="*/ 95 h 443"/>
                  <a:gd name="T108" fmla="*/ 2173 w 2517"/>
                  <a:gd name="T109" fmla="*/ 236 h 443"/>
                  <a:gd name="T110" fmla="*/ 2130 w 2517"/>
                  <a:gd name="T111" fmla="*/ 375 h 443"/>
                  <a:gd name="T112" fmla="*/ 2255 w 2517"/>
                  <a:gd name="T113" fmla="*/ 353 h 443"/>
                  <a:gd name="T114" fmla="*/ 2387 w 2517"/>
                  <a:gd name="T115" fmla="*/ 367 h 443"/>
                  <a:gd name="T116" fmla="*/ 2441 w 2517"/>
                  <a:gd name="T117" fmla="*/ 24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7" h="443">
                    <a:moveTo>
                      <a:pt x="241" y="208"/>
                    </a:moveTo>
                    <a:cubicBezTo>
                      <a:pt x="241" y="206"/>
                      <a:pt x="234" y="210"/>
                      <a:pt x="232" y="211"/>
                    </a:cubicBezTo>
                    <a:cubicBezTo>
                      <a:pt x="234" y="225"/>
                      <a:pt x="235" y="239"/>
                      <a:pt x="236" y="252"/>
                    </a:cubicBezTo>
                    <a:cubicBezTo>
                      <a:pt x="223" y="246"/>
                      <a:pt x="198" y="229"/>
                      <a:pt x="191" y="224"/>
                    </a:cubicBezTo>
                    <a:cubicBezTo>
                      <a:pt x="187" y="226"/>
                      <a:pt x="187" y="226"/>
                      <a:pt x="187" y="226"/>
                    </a:cubicBezTo>
                    <a:cubicBezTo>
                      <a:pt x="187" y="225"/>
                      <a:pt x="187" y="225"/>
                      <a:pt x="187" y="224"/>
                    </a:cubicBezTo>
                    <a:cubicBezTo>
                      <a:pt x="180" y="226"/>
                      <a:pt x="180" y="226"/>
                      <a:pt x="180" y="226"/>
                    </a:cubicBezTo>
                    <a:cubicBezTo>
                      <a:pt x="178" y="228"/>
                      <a:pt x="179" y="226"/>
                      <a:pt x="179" y="229"/>
                    </a:cubicBezTo>
                    <a:cubicBezTo>
                      <a:pt x="181" y="246"/>
                      <a:pt x="178" y="265"/>
                      <a:pt x="171" y="285"/>
                    </a:cubicBezTo>
                    <a:cubicBezTo>
                      <a:pt x="158" y="274"/>
                      <a:pt x="146" y="258"/>
                      <a:pt x="143" y="243"/>
                    </a:cubicBezTo>
                    <a:cubicBezTo>
                      <a:pt x="141" y="244"/>
                      <a:pt x="140" y="244"/>
                      <a:pt x="138" y="245"/>
                    </a:cubicBezTo>
                    <a:cubicBezTo>
                      <a:pt x="137" y="245"/>
                      <a:pt x="136" y="245"/>
                      <a:pt x="136" y="247"/>
                    </a:cubicBezTo>
                    <a:cubicBezTo>
                      <a:pt x="142" y="266"/>
                      <a:pt x="157" y="282"/>
                      <a:pt x="167" y="291"/>
                    </a:cubicBezTo>
                    <a:cubicBezTo>
                      <a:pt x="155" y="295"/>
                      <a:pt x="141" y="301"/>
                      <a:pt x="125" y="306"/>
                    </a:cubicBezTo>
                    <a:cubicBezTo>
                      <a:pt x="120" y="308"/>
                      <a:pt x="112" y="310"/>
                      <a:pt x="104" y="313"/>
                    </a:cubicBezTo>
                    <a:cubicBezTo>
                      <a:pt x="112" y="302"/>
                      <a:pt x="130" y="267"/>
                      <a:pt x="136" y="245"/>
                    </a:cubicBezTo>
                    <a:cubicBezTo>
                      <a:pt x="126" y="249"/>
                      <a:pt x="126" y="249"/>
                      <a:pt x="126" y="249"/>
                    </a:cubicBezTo>
                    <a:cubicBezTo>
                      <a:pt x="116" y="274"/>
                      <a:pt x="99" y="301"/>
                      <a:pt x="92" y="312"/>
                    </a:cubicBezTo>
                    <a:cubicBezTo>
                      <a:pt x="92" y="312"/>
                      <a:pt x="92" y="313"/>
                      <a:pt x="91" y="313"/>
                    </a:cubicBezTo>
                    <a:cubicBezTo>
                      <a:pt x="84" y="301"/>
                      <a:pt x="82" y="286"/>
                      <a:pt x="87" y="270"/>
                    </a:cubicBezTo>
                    <a:cubicBezTo>
                      <a:pt x="87" y="270"/>
                      <a:pt x="87" y="270"/>
                      <a:pt x="87" y="270"/>
                    </a:cubicBezTo>
                    <a:cubicBezTo>
                      <a:pt x="88" y="267"/>
                      <a:pt x="79" y="274"/>
                      <a:pt x="78" y="275"/>
                    </a:cubicBezTo>
                    <a:cubicBezTo>
                      <a:pt x="75" y="276"/>
                      <a:pt x="75" y="278"/>
                      <a:pt x="75" y="280"/>
                    </a:cubicBezTo>
                    <a:cubicBezTo>
                      <a:pt x="74" y="284"/>
                      <a:pt x="74" y="289"/>
                      <a:pt x="74" y="293"/>
                    </a:cubicBezTo>
                    <a:cubicBezTo>
                      <a:pt x="74" y="302"/>
                      <a:pt x="77" y="311"/>
                      <a:pt x="82" y="320"/>
                    </a:cubicBezTo>
                    <a:cubicBezTo>
                      <a:pt x="62" y="326"/>
                      <a:pt x="38" y="333"/>
                      <a:pt x="16" y="339"/>
                    </a:cubicBezTo>
                    <a:cubicBezTo>
                      <a:pt x="16" y="338"/>
                      <a:pt x="16" y="337"/>
                      <a:pt x="17" y="336"/>
                    </a:cubicBezTo>
                    <a:cubicBezTo>
                      <a:pt x="20" y="320"/>
                      <a:pt x="36" y="300"/>
                      <a:pt x="54" y="290"/>
                    </a:cubicBezTo>
                    <a:cubicBezTo>
                      <a:pt x="59" y="284"/>
                      <a:pt x="59" y="284"/>
                      <a:pt x="59" y="284"/>
                    </a:cubicBezTo>
                    <a:cubicBezTo>
                      <a:pt x="34" y="302"/>
                      <a:pt x="34" y="302"/>
                      <a:pt x="34" y="302"/>
                    </a:cubicBezTo>
                    <a:cubicBezTo>
                      <a:pt x="22" y="312"/>
                      <a:pt x="8" y="328"/>
                      <a:pt x="5" y="342"/>
                    </a:cubicBezTo>
                    <a:cubicBezTo>
                      <a:pt x="0" y="363"/>
                      <a:pt x="16" y="380"/>
                      <a:pt x="33" y="392"/>
                    </a:cubicBezTo>
                    <a:cubicBezTo>
                      <a:pt x="52" y="405"/>
                      <a:pt x="71" y="412"/>
                      <a:pt x="94" y="418"/>
                    </a:cubicBezTo>
                    <a:cubicBezTo>
                      <a:pt x="119" y="425"/>
                      <a:pt x="169" y="432"/>
                      <a:pt x="194" y="432"/>
                    </a:cubicBezTo>
                    <a:cubicBezTo>
                      <a:pt x="196" y="432"/>
                      <a:pt x="199" y="432"/>
                      <a:pt x="199" y="432"/>
                    </a:cubicBezTo>
                    <a:cubicBezTo>
                      <a:pt x="199" y="432"/>
                      <a:pt x="200" y="430"/>
                      <a:pt x="200" y="430"/>
                    </a:cubicBezTo>
                    <a:cubicBezTo>
                      <a:pt x="202" y="426"/>
                      <a:pt x="232" y="370"/>
                      <a:pt x="240" y="323"/>
                    </a:cubicBezTo>
                    <a:cubicBezTo>
                      <a:pt x="245" y="292"/>
                      <a:pt x="249" y="249"/>
                      <a:pt x="241" y="208"/>
                    </a:cubicBezTo>
                    <a:close/>
                    <a:moveTo>
                      <a:pt x="187" y="228"/>
                    </a:moveTo>
                    <a:cubicBezTo>
                      <a:pt x="198" y="235"/>
                      <a:pt x="226" y="252"/>
                      <a:pt x="235" y="255"/>
                    </a:cubicBezTo>
                    <a:cubicBezTo>
                      <a:pt x="223" y="265"/>
                      <a:pt x="205" y="275"/>
                      <a:pt x="179" y="286"/>
                    </a:cubicBezTo>
                    <a:cubicBezTo>
                      <a:pt x="187" y="260"/>
                      <a:pt x="188" y="240"/>
                      <a:pt x="187" y="228"/>
                    </a:cubicBezTo>
                    <a:close/>
                    <a:moveTo>
                      <a:pt x="133" y="313"/>
                    </a:moveTo>
                    <a:cubicBezTo>
                      <a:pt x="145" y="309"/>
                      <a:pt x="156" y="304"/>
                      <a:pt x="166" y="300"/>
                    </a:cubicBezTo>
                    <a:cubicBezTo>
                      <a:pt x="158" y="320"/>
                      <a:pt x="148" y="339"/>
                      <a:pt x="138" y="356"/>
                    </a:cubicBezTo>
                    <a:cubicBezTo>
                      <a:pt x="138" y="356"/>
                      <a:pt x="137" y="356"/>
                      <a:pt x="137" y="356"/>
                    </a:cubicBezTo>
                    <a:cubicBezTo>
                      <a:pt x="132" y="354"/>
                      <a:pt x="128" y="351"/>
                      <a:pt x="123" y="347"/>
                    </a:cubicBezTo>
                    <a:cubicBezTo>
                      <a:pt x="113" y="340"/>
                      <a:pt x="105" y="332"/>
                      <a:pt x="98" y="323"/>
                    </a:cubicBezTo>
                    <a:cubicBezTo>
                      <a:pt x="110" y="320"/>
                      <a:pt x="121" y="317"/>
                      <a:pt x="133" y="313"/>
                    </a:cubicBezTo>
                    <a:close/>
                    <a:moveTo>
                      <a:pt x="16" y="343"/>
                    </a:moveTo>
                    <a:cubicBezTo>
                      <a:pt x="37" y="338"/>
                      <a:pt x="60" y="333"/>
                      <a:pt x="82" y="327"/>
                    </a:cubicBezTo>
                    <a:cubicBezTo>
                      <a:pt x="66" y="352"/>
                      <a:pt x="51" y="370"/>
                      <a:pt x="43" y="384"/>
                    </a:cubicBezTo>
                    <a:cubicBezTo>
                      <a:pt x="30" y="374"/>
                      <a:pt x="17" y="358"/>
                      <a:pt x="16" y="343"/>
                    </a:cubicBezTo>
                    <a:close/>
                    <a:moveTo>
                      <a:pt x="46" y="386"/>
                    </a:moveTo>
                    <a:cubicBezTo>
                      <a:pt x="59" y="366"/>
                      <a:pt x="75" y="349"/>
                      <a:pt x="90" y="331"/>
                    </a:cubicBezTo>
                    <a:cubicBezTo>
                      <a:pt x="94" y="335"/>
                      <a:pt x="98" y="339"/>
                      <a:pt x="102" y="343"/>
                    </a:cubicBezTo>
                    <a:cubicBezTo>
                      <a:pt x="109" y="350"/>
                      <a:pt x="118" y="356"/>
                      <a:pt x="127" y="360"/>
                    </a:cubicBezTo>
                    <a:cubicBezTo>
                      <a:pt x="101" y="370"/>
                      <a:pt x="74" y="379"/>
                      <a:pt x="49" y="388"/>
                    </a:cubicBezTo>
                    <a:cubicBezTo>
                      <a:pt x="48" y="387"/>
                      <a:pt x="47" y="387"/>
                      <a:pt x="46" y="386"/>
                    </a:cubicBezTo>
                    <a:close/>
                    <a:moveTo>
                      <a:pt x="103" y="413"/>
                    </a:moveTo>
                    <a:cubicBezTo>
                      <a:pt x="101" y="412"/>
                      <a:pt x="100" y="412"/>
                      <a:pt x="99" y="411"/>
                    </a:cubicBezTo>
                    <a:cubicBezTo>
                      <a:pt x="76" y="404"/>
                      <a:pt x="66" y="399"/>
                      <a:pt x="52" y="390"/>
                    </a:cubicBezTo>
                    <a:cubicBezTo>
                      <a:pt x="62" y="387"/>
                      <a:pt x="108" y="375"/>
                      <a:pt x="131" y="368"/>
                    </a:cubicBezTo>
                    <a:cubicBezTo>
                      <a:pt x="118" y="388"/>
                      <a:pt x="107" y="405"/>
                      <a:pt x="103" y="413"/>
                    </a:cubicBezTo>
                    <a:cubicBezTo>
                      <a:pt x="103" y="413"/>
                      <a:pt x="103" y="413"/>
                      <a:pt x="103" y="413"/>
                    </a:cubicBezTo>
                    <a:close/>
                    <a:moveTo>
                      <a:pt x="196" y="429"/>
                    </a:moveTo>
                    <a:cubicBezTo>
                      <a:pt x="178" y="427"/>
                      <a:pt x="142" y="421"/>
                      <a:pt x="118" y="416"/>
                    </a:cubicBezTo>
                    <a:cubicBezTo>
                      <a:pt x="151" y="408"/>
                      <a:pt x="174" y="405"/>
                      <a:pt x="212" y="387"/>
                    </a:cubicBezTo>
                    <a:cubicBezTo>
                      <a:pt x="206" y="405"/>
                      <a:pt x="199" y="422"/>
                      <a:pt x="196" y="429"/>
                    </a:cubicBezTo>
                    <a:close/>
                    <a:moveTo>
                      <a:pt x="111" y="414"/>
                    </a:moveTo>
                    <a:cubicBezTo>
                      <a:pt x="111" y="415"/>
                      <a:pt x="111" y="415"/>
                      <a:pt x="111" y="415"/>
                    </a:cubicBezTo>
                    <a:cubicBezTo>
                      <a:pt x="110" y="414"/>
                      <a:pt x="109" y="414"/>
                      <a:pt x="108" y="414"/>
                    </a:cubicBezTo>
                    <a:cubicBezTo>
                      <a:pt x="121" y="398"/>
                      <a:pt x="132" y="383"/>
                      <a:pt x="142" y="368"/>
                    </a:cubicBezTo>
                    <a:cubicBezTo>
                      <a:pt x="175" y="381"/>
                      <a:pt x="208" y="384"/>
                      <a:pt x="212" y="384"/>
                    </a:cubicBezTo>
                    <a:cubicBezTo>
                      <a:pt x="196" y="390"/>
                      <a:pt x="115" y="413"/>
                      <a:pt x="111" y="414"/>
                    </a:cubicBezTo>
                    <a:close/>
                    <a:moveTo>
                      <a:pt x="229" y="328"/>
                    </a:moveTo>
                    <a:cubicBezTo>
                      <a:pt x="226" y="341"/>
                      <a:pt x="220" y="362"/>
                      <a:pt x="213" y="382"/>
                    </a:cubicBezTo>
                    <a:cubicBezTo>
                      <a:pt x="192" y="378"/>
                      <a:pt x="168" y="372"/>
                      <a:pt x="147" y="362"/>
                    </a:cubicBezTo>
                    <a:cubicBezTo>
                      <a:pt x="170" y="352"/>
                      <a:pt x="217" y="331"/>
                      <a:pt x="230" y="322"/>
                    </a:cubicBezTo>
                    <a:cubicBezTo>
                      <a:pt x="230" y="324"/>
                      <a:pt x="229" y="326"/>
                      <a:pt x="229" y="328"/>
                    </a:cubicBezTo>
                    <a:close/>
                    <a:moveTo>
                      <a:pt x="231" y="318"/>
                    </a:moveTo>
                    <a:cubicBezTo>
                      <a:pt x="217" y="326"/>
                      <a:pt x="173" y="344"/>
                      <a:pt x="152" y="351"/>
                    </a:cubicBezTo>
                    <a:cubicBezTo>
                      <a:pt x="163" y="332"/>
                      <a:pt x="170" y="313"/>
                      <a:pt x="176" y="297"/>
                    </a:cubicBezTo>
                    <a:cubicBezTo>
                      <a:pt x="199" y="311"/>
                      <a:pt x="223" y="317"/>
                      <a:pt x="231" y="318"/>
                    </a:cubicBezTo>
                    <a:cubicBezTo>
                      <a:pt x="231" y="318"/>
                      <a:pt x="231" y="318"/>
                      <a:pt x="231" y="318"/>
                    </a:cubicBezTo>
                    <a:close/>
                    <a:moveTo>
                      <a:pt x="231" y="316"/>
                    </a:moveTo>
                    <a:cubicBezTo>
                      <a:pt x="213" y="311"/>
                      <a:pt x="197" y="302"/>
                      <a:pt x="182" y="292"/>
                    </a:cubicBezTo>
                    <a:cubicBezTo>
                      <a:pt x="213" y="277"/>
                      <a:pt x="233" y="262"/>
                      <a:pt x="236" y="259"/>
                    </a:cubicBezTo>
                    <a:cubicBezTo>
                      <a:pt x="236" y="280"/>
                      <a:pt x="234" y="300"/>
                      <a:pt x="231" y="316"/>
                    </a:cubicBezTo>
                    <a:close/>
                    <a:moveTo>
                      <a:pt x="87" y="60"/>
                    </a:moveTo>
                    <a:cubicBezTo>
                      <a:pt x="79" y="53"/>
                      <a:pt x="88" y="44"/>
                      <a:pt x="93" y="40"/>
                    </a:cubicBezTo>
                    <a:cubicBezTo>
                      <a:pt x="95" y="38"/>
                      <a:pt x="98" y="36"/>
                      <a:pt x="100" y="35"/>
                    </a:cubicBezTo>
                    <a:cubicBezTo>
                      <a:pt x="107" y="43"/>
                      <a:pt x="123" y="64"/>
                      <a:pt x="130" y="71"/>
                    </a:cubicBezTo>
                    <a:cubicBezTo>
                      <a:pt x="141" y="70"/>
                      <a:pt x="141" y="70"/>
                      <a:pt x="141" y="70"/>
                    </a:cubicBezTo>
                    <a:cubicBezTo>
                      <a:pt x="135" y="65"/>
                      <a:pt x="110" y="40"/>
                      <a:pt x="103" y="33"/>
                    </a:cubicBezTo>
                    <a:cubicBezTo>
                      <a:pt x="103" y="33"/>
                      <a:pt x="103" y="33"/>
                      <a:pt x="103" y="33"/>
                    </a:cubicBezTo>
                    <a:cubicBezTo>
                      <a:pt x="115" y="38"/>
                      <a:pt x="155" y="46"/>
                      <a:pt x="177" y="47"/>
                    </a:cubicBezTo>
                    <a:cubicBezTo>
                      <a:pt x="177" y="47"/>
                      <a:pt x="177" y="47"/>
                      <a:pt x="177" y="47"/>
                    </a:cubicBezTo>
                    <a:cubicBezTo>
                      <a:pt x="169" y="51"/>
                      <a:pt x="156" y="58"/>
                      <a:pt x="141" y="67"/>
                    </a:cubicBezTo>
                    <a:cubicBezTo>
                      <a:pt x="150" y="69"/>
                      <a:pt x="150" y="69"/>
                      <a:pt x="150" y="69"/>
                    </a:cubicBezTo>
                    <a:cubicBezTo>
                      <a:pt x="162" y="63"/>
                      <a:pt x="170" y="58"/>
                      <a:pt x="178" y="50"/>
                    </a:cubicBezTo>
                    <a:cubicBezTo>
                      <a:pt x="182" y="59"/>
                      <a:pt x="187" y="68"/>
                      <a:pt x="193" y="78"/>
                    </a:cubicBezTo>
                    <a:cubicBezTo>
                      <a:pt x="202" y="79"/>
                      <a:pt x="202" y="79"/>
                      <a:pt x="202" y="79"/>
                    </a:cubicBezTo>
                    <a:cubicBezTo>
                      <a:pt x="185" y="49"/>
                      <a:pt x="172" y="23"/>
                      <a:pt x="167" y="0"/>
                    </a:cubicBezTo>
                    <a:cubicBezTo>
                      <a:pt x="154" y="4"/>
                      <a:pt x="86" y="28"/>
                      <a:pt x="74" y="45"/>
                    </a:cubicBezTo>
                    <a:cubicBezTo>
                      <a:pt x="69" y="51"/>
                      <a:pt x="83" y="57"/>
                      <a:pt x="87" y="60"/>
                    </a:cubicBezTo>
                    <a:close/>
                    <a:moveTo>
                      <a:pt x="165" y="4"/>
                    </a:moveTo>
                    <a:cubicBezTo>
                      <a:pt x="167" y="16"/>
                      <a:pt x="170" y="29"/>
                      <a:pt x="175" y="42"/>
                    </a:cubicBezTo>
                    <a:cubicBezTo>
                      <a:pt x="159" y="38"/>
                      <a:pt x="120" y="32"/>
                      <a:pt x="107" y="30"/>
                    </a:cubicBezTo>
                    <a:cubicBezTo>
                      <a:pt x="130" y="17"/>
                      <a:pt x="162" y="5"/>
                      <a:pt x="165" y="4"/>
                    </a:cubicBezTo>
                    <a:close/>
                    <a:moveTo>
                      <a:pt x="398" y="172"/>
                    </a:moveTo>
                    <a:cubicBezTo>
                      <a:pt x="374" y="135"/>
                      <a:pt x="338" y="101"/>
                      <a:pt x="231" y="81"/>
                    </a:cubicBezTo>
                    <a:cubicBezTo>
                      <a:pt x="208" y="77"/>
                      <a:pt x="181" y="73"/>
                      <a:pt x="134" y="65"/>
                    </a:cubicBezTo>
                    <a:cubicBezTo>
                      <a:pt x="117" y="62"/>
                      <a:pt x="68" y="55"/>
                      <a:pt x="74" y="44"/>
                    </a:cubicBezTo>
                    <a:cubicBezTo>
                      <a:pt x="71" y="48"/>
                      <a:pt x="73" y="52"/>
                      <a:pt x="76" y="54"/>
                    </a:cubicBezTo>
                    <a:cubicBezTo>
                      <a:pt x="100" y="82"/>
                      <a:pt x="135" y="99"/>
                      <a:pt x="135" y="156"/>
                    </a:cubicBezTo>
                    <a:cubicBezTo>
                      <a:pt x="135" y="208"/>
                      <a:pt x="88" y="257"/>
                      <a:pt x="41" y="296"/>
                    </a:cubicBezTo>
                    <a:cubicBezTo>
                      <a:pt x="39" y="298"/>
                      <a:pt x="36" y="300"/>
                      <a:pt x="33" y="302"/>
                    </a:cubicBezTo>
                    <a:cubicBezTo>
                      <a:pt x="90" y="267"/>
                      <a:pt x="126" y="253"/>
                      <a:pt x="170" y="236"/>
                    </a:cubicBezTo>
                    <a:cubicBezTo>
                      <a:pt x="226" y="214"/>
                      <a:pt x="336" y="183"/>
                      <a:pt x="400" y="174"/>
                    </a:cubicBezTo>
                    <a:lnTo>
                      <a:pt x="398" y="172"/>
                    </a:lnTo>
                    <a:close/>
                    <a:moveTo>
                      <a:pt x="173" y="225"/>
                    </a:moveTo>
                    <a:cubicBezTo>
                      <a:pt x="173" y="212"/>
                      <a:pt x="170" y="203"/>
                      <a:pt x="165" y="195"/>
                    </a:cubicBezTo>
                    <a:cubicBezTo>
                      <a:pt x="181" y="186"/>
                      <a:pt x="199" y="176"/>
                      <a:pt x="219" y="166"/>
                    </a:cubicBezTo>
                    <a:cubicBezTo>
                      <a:pt x="207" y="183"/>
                      <a:pt x="192" y="203"/>
                      <a:pt x="173" y="225"/>
                    </a:cubicBezTo>
                    <a:cubicBezTo>
                      <a:pt x="173" y="225"/>
                      <a:pt x="173" y="225"/>
                      <a:pt x="173" y="225"/>
                    </a:cubicBezTo>
                    <a:close/>
                    <a:moveTo>
                      <a:pt x="178" y="81"/>
                    </a:moveTo>
                    <a:cubicBezTo>
                      <a:pt x="178" y="81"/>
                      <a:pt x="178" y="81"/>
                      <a:pt x="179" y="81"/>
                    </a:cubicBezTo>
                    <a:cubicBezTo>
                      <a:pt x="183" y="95"/>
                      <a:pt x="185" y="110"/>
                      <a:pt x="183" y="125"/>
                    </a:cubicBezTo>
                    <a:cubicBezTo>
                      <a:pt x="169" y="120"/>
                      <a:pt x="155" y="116"/>
                      <a:pt x="142" y="113"/>
                    </a:cubicBezTo>
                    <a:cubicBezTo>
                      <a:pt x="151" y="102"/>
                      <a:pt x="164" y="92"/>
                      <a:pt x="178" y="81"/>
                    </a:cubicBezTo>
                    <a:close/>
                    <a:moveTo>
                      <a:pt x="220" y="155"/>
                    </a:moveTo>
                    <a:cubicBezTo>
                      <a:pt x="203" y="163"/>
                      <a:pt x="188" y="172"/>
                      <a:pt x="174" y="181"/>
                    </a:cubicBezTo>
                    <a:cubicBezTo>
                      <a:pt x="182" y="167"/>
                      <a:pt x="187" y="153"/>
                      <a:pt x="189" y="140"/>
                    </a:cubicBezTo>
                    <a:cubicBezTo>
                      <a:pt x="199" y="144"/>
                      <a:pt x="210" y="149"/>
                      <a:pt x="220" y="155"/>
                    </a:cubicBezTo>
                    <a:close/>
                    <a:moveTo>
                      <a:pt x="197" y="130"/>
                    </a:moveTo>
                    <a:cubicBezTo>
                      <a:pt x="213" y="118"/>
                      <a:pt x="231" y="107"/>
                      <a:pt x="252" y="96"/>
                    </a:cubicBezTo>
                    <a:cubicBezTo>
                      <a:pt x="251" y="108"/>
                      <a:pt x="244" y="125"/>
                      <a:pt x="231" y="146"/>
                    </a:cubicBezTo>
                    <a:cubicBezTo>
                      <a:pt x="220" y="140"/>
                      <a:pt x="209" y="134"/>
                      <a:pt x="197" y="130"/>
                    </a:cubicBezTo>
                    <a:close/>
                    <a:moveTo>
                      <a:pt x="142" y="175"/>
                    </a:moveTo>
                    <a:cubicBezTo>
                      <a:pt x="149" y="168"/>
                      <a:pt x="162" y="156"/>
                      <a:pt x="181" y="141"/>
                    </a:cubicBezTo>
                    <a:cubicBezTo>
                      <a:pt x="177" y="157"/>
                      <a:pt x="170" y="173"/>
                      <a:pt x="161" y="189"/>
                    </a:cubicBezTo>
                    <a:cubicBezTo>
                      <a:pt x="154" y="181"/>
                      <a:pt x="147" y="177"/>
                      <a:pt x="142" y="175"/>
                    </a:cubicBezTo>
                    <a:close/>
                    <a:moveTo>
                      <a:pt x="151" y="196"/>
                    </a:moveTo>
                    <a:cubicBezTo>
                      <a:pt x="140" y="204"/>
                      <a:pt x="130" y="212"/>
                      <a:pt x="121" y="219"/>
                    </a:cubicBezTo>
                    <a:cubicBezTo>
                      <a:pt x="128" y="208"/>
                      <a:pt x="133" y="197"/>
                      <a:pt x="137" y="186"/>
                    </a:cubicBezTo>
                    <a:cubicBezTo>
                      <a:pt x="142" y="189"/>
                      <a:pt x="147" y="192"/>
                      <a:pt x="151" y="196"/>
                    </a:cubicBezTo>
                    <a:close/>
                    <a:moveTo>
                      <a:pt x="176" y="135"/>
                    </a:moveTo>
                    <a:cubicBezTo>
                      <a:pt x="166" y="143"/>
                      <a:pt x="154" y="154"/>
                      <a:pt x="140" y="167"/>
                    </a:cubicBezTo>
                    <a:cubicBezTo>
                      <a:pt x="142" y="152"/>
                      <a:pt x="141" y="137"/>
                      <a:pt x="139" y="124"/>
                    </a:cubicBezTo>
                    <a:cubicBezTo>
                      <a:pt x="149" y="125"/>
                      <a:pt x="162" y="129"/>
                      <a:pt x="176" y="135"/>
                    </a:cubicBezTo>
                    <a:close/>
                    <a:moveTo>
                      <a:pt x="149" y="206"/>
                    </a:moveTo>
                    <a:cubicBezTo>
                      <a:pt x="134" y="224"/>
                      <a:pt x="115" y="241"/>
                      <a:pt x="92" y="255"/>
                    </a:cubicBezTo>
                    <a:cubicBezTo>
                      <a:pt x="100" y="247"/>
                      <a:pt x="107" y="238"/>
                      <a:pt x="113" y="230"/>
                    </a:cubicBezTo>
                    <a:cubicBezTo>
                      <a:pt x="121" y="224"/>
                      <a:pt x="134" y="215"/>
                      <a:pt x="149" y="206"/>
                    </a:cubicBezTo>
                    <a:close/>
                    <a:moveTo>
                      <a:pt x="159" y="203"/>
                    </a:moveTo>
                    <a:cubicBezTo>
                      <a:pt x="165" y="211"/>
                      <a:pt x="168" y="219"/>
                      <a:pt x="168" y="227"/>
                    </a:cubicBezTo>
                    <a:cubicBezTo>
                      <a:pt x="143" y="237"/>
                      <a:pt x="122" y="245"/>
                      <a:pt x="102" y="255"/>
                    </a:cubicBezTo>
                    <a:cubicBezTo>
                      <a:pt x="126" y="238"/>
                      <a:pt x="145" y="221"/>
                      <a:pt x="159" y="203"/>
                    </a:cubicBezTo>
                    <a:close/>
                    <a:moveTo>
                      <a:pt x="232" y="163"/>
                    </a:moveTo>
                    <a:cubicBezTo>
                      <a:pt x="246" y="172"/>
                      <a:pt x="259" y="182"/>
                      <a:pt x="271" y="193"/>
                    </a:cubicBezTo>
                    <a:cubicBezTo>
                      <a:pt x="244" y="200"/>
                      <a:pt x="214" y="210"/>
                      <a:pt x="180" y="222"/>
                    </a:cubicBezTo>
                    <a:cubicBezTo>
                      <a:pt x="204" y="201"/>
                      <a:pt x="221" y="181"/>
                      <a:pt x="232" y="163"/>
                    </a:cubicBezTo>
                    <a:close/>
                    <a:moveTo>
                      <a:pt x="243" y="154"/>
                    </a:moveTo>
                    <a:cubicBezTo>
                      <a:pt x="269" y="143"/>
                      <a:pt x="298" y="132"/>
                      <a:pt x="329" y="124"/>
                    </a:cubicBezTo>
                    <a:cubicBezTo>
                      <a:pt x="319" y="141"/>
                      <a:pt x="302" y="159"/>
                      <a:pt x="278" y="191"/>
                    </a:cubicBezTo>
                    <a:cubicBezTo>
                      <a:pt x="278" y="191"/>
                      <a:pt x="278" y="191"/>
                      <a:pt x="278" y="191"/>
                    </a:cubicBezTo>
                    <a:cubicBezTo>
                      <a:pt x="278" y="191"/>
                      <a:pt x="277" y="191"/>
                      <a:pt x="277" y="191"/>
                    </a:cubicBezTo>
                    <a:cubicBezTo>
                      <a:pt x="278" y="191"/>
                      <a:pt x="278" y="191"/>
                      <a:pt x="278" y="191"/>
                    </a:cubicBezTo>
                    <a:cubicBezTo>
                      <a:pt x="268" y="176"/>
                      <a:pt x="256" y="164"/>
                      <a:pt x="243" y="154"/>
                    </a:cubicBezTo>
                    <a:close/>
                    <a:moveTo>
                      <a:pt x="324" y="120"/>
                    </a:moveTo>
                    <a:cubicBezTo>
                      <a:pt x="294" y="126"/>
                      <a:pt x="267" y="135"/>
                      <a:pt x="242" y="145"/>
                    </a:cubicBezTo>
                    <a:cubicBezTo>
                      <a:pt x="251" y="127"/>
                      <a:pt x="256" y="110"/>
                      <a:pt x="257" y="96"/>
                    </a:cubicBezTo>
                    <a:cubicBezTo>
                      <a:pt x="273" y="101"/>
                      <a:pt x="290" y="106"/>
                      <a:pt x="306" y="112"/>
                    </a:cubicBezTo>
                    <a:cubicBezTo>
                      <a:pt x="312" y="114"/>
                      <a:pt x="318" y="117"/>
                      <a:pt x="324" y="120"/>
                    </a:cubicBezTo>
                    <a:close/>
                    <a:moveTo>
                      <a:pt x="245" y="94"/>
                    </a:moveTo>
                    <a:cubicBezTo>
                      <a:pt x="226" y="102"/>
                      <a:pt x="209" y="111"/>
                      <a:pt x="191" y="124"/>
                    </a:cubicBezTo>
                    <a:cubicBezTo>
                      <a:pt x="191" y="108"/>
                      <a:pt x="188" y="94"/>
                      <a:pt x="183" y="82"/>
                    </a:cubicBezTo>
                    <a:cubicBezTo>
                      <a:pt x="204" y="86"/>
                      <a:pt x="225" y="89"/>
                      <a:pt x="245" y="94"/>
                    </a:cubicBezTo>
                    <a:close/>
                    <a:moveTo>
                      <a:pt x="173" y="81"/>
                    </a:moveTo>
                    <a:cubicBezTo>
                      <a:pt x="165" y="85"/>
                      <a:pt x="145" y="97"/>
                      <a:pt x="136" y="108"/>
                    </a:cubicBezTo>
                    <a:cubicBezTo>
                      <a:pt x="131" y="91"/>
                      <a:pt x="125" y="77"/>
                      <a:pt x="122" y="71"/>
                    </a:cubicBezTo>
                    <a:cubicBezTo>
                      <a:pt x="141" y="75"/>
                      <a:pt x="161" y="79"/>
                      <a:pt x="173" y="81"/>
                    </a:cubicBezTo>
                    <a:close/>
                    <a:moveTo>
                      <a:pt x="90" y="62"/>
                    </a:moveTo>
                    <a:cubicBezTo>
                      <a:pt x="98" y="65"/>
                      <a:pt x="107" y="67"/>
                      <a:pt x="118" y="70"/>
                    </a:cubicBezTo>
                    <a:cubicBezTo>
                      <a:pt x="122" y="83"/>
                      <a:pt x="126" y="94"/>
                      <a:pt x="129" y="105"/>
                    </a:cubicBezTo>
                    <a:cubicBezTo>
                      <a:pt x="120" y="89"/>
                      <a:pt x="106" y="74"/>
                      <a:pt x="90" y="62"/>
                    </a:cubicBezTo>
                    <a:close/>
                    <a:moveTo>
                      <a:pt x="286" y="189"/>
                    </a:moveTo>
                    <a:cubicBezTo>
                      <a:pt x="309" y="167"/>
                      <a:pt x="321" y="153"/>
                      <a:pt x="334" y="125"/>
                    </a:cubicBezTo>
                    <a:cubicBezTo>
                      <a:pt x="361" y="140"/>
                      <a:pt x="381" y="158"/>
                      <a:pt x="390" y="170"/>
                    </a:cubicBezTo>
                    <a:cubicBezTo>
                      <a:pt x="391" y="170"/>
                      <a:pt x="392" y="171"/>
                      <a:pt x="393" y="172"/>
                    </a:cubicBezTo>
                    <a:cubicBezTo>
                      <a:pt x="380" y="172"/>
                      <a:pt x="342" y="175"/>
                      <a:pt x="286" y="189"/>
                    </a:cubicBezTo>
                    <a:close/>
                    <a:moveTo>
                      <a:pt x="230" y="415"/>
                    </a:moveTo>
                    <a:cubicBezTo>
                      <a:pt x="225" y="415"/>
                      <a:pt x="225" y="415"/>
                      <a:pt x="225" y="415"/>
                    </a:cubicBezTo>
                    <a:cubicBezTo>
                      <a:pt x="225" y="432"/>
                      <a:pt x="225" y="432"/>
                      <a:pt x="225" y="432"/>
                    </a:cubicBezTo>
                    <a:cubicBezTo>
                      <a:pt x="222" y="432"/>
                      <a:pt x="222" y="432"/>
                      <a:pt x="222" y="432"/>
                    </a:cubicBezTo>
                    <a:cubicBezTo>
                      <a:pt x="222" y="415"/>
                      <a:pt x="222" y="415"/>
                      <a:pt x="222" y="415"/>
                    </a:cubicBezTo>
                    <a:cubicBezTo>
                      <a:pt x="217" y="415"/>
                      <a:pt x="217" y="415"/>
                      <a:pt x="217" y="415"/>
                    </a:cubicBezTo>
                    <a:cubicBezTo>
                      <a:pt x="217" y="413"/>
                      <a:pt x="217" y="413"/>
                      <a:pt x="217" y="413"/>
                    </a:cubicBezTo>
                    <a:cubicBezTo>
                      <a:pt x="230" y="413"/>
                      <a:pt x="230" y="413"/>
                      <a:pt x="230" y="413"/>
                    </a:cubicBezTo>
                    <a:lnTo>
                      <a:pt x="230" y="415"/>
                    </a:lnTo>
                    <a:close/>
                    <a:moveTo>
                      <a:pt x="254" y="432"/>
                    </a:moveTo>
                    <a:cubicBezTo>
                      <a:pt x="251" y="432"/>
                      <a:pt x="251" y="432"/>
                      <a:pt x="251" y="432"/>
                    </a:cubicBezTo>
                    <a:cubicBezTo>
                      <a:pt x="251" y="419"/>
                      <a:pt x="251" y="419"/>
                      <a:pt x="251" y="419"/>
                    </a:cubicBezTo>
                    <a:cubicBezTo>
                      <a:pt x="251" y="418"/>
                      <a:pt x="251" y="417"/>
                      <a:pt x="251" y="415"/>
                    </a:cubicBezTo>
                    <a:cubicBezTo>
                      <a:pt x="251" y="415"/>
                      <a:pt x="251" y="415"/>
                      <a:pt x="251" y="415"/>
                    </a:cubicBezTo>
                    <a:cubicBezTo>
                      <a:pt x="251" y="416"/>
                      <a:pt x="251" y="417"/>
                      <a:pt x="251" y="417"/>
                    </a:cubicBezTo>
                    <a:cubicBezTo>
                      <a:pt x="244" y="432"/>
                      <a:pt x="244" y="432"/>
                      <a:pt x="244" y="432"/>
                    </a:cubicBezTo>
                    <a:cubicBezTo>
                      <a:pt x="243" y="432"/>
                      <a:pt x="243" y="432"/>
                      <a:pt x="243" y="432"/>
                    </a:cubicBezTo>
                    <a:cubicBezTo>
                      <a:pt x="236" y="417"/>
                      <a:pt x="236" y="417"/>
                      <a:pt x="236" y="417"/>
                    </a:cubicBezTo>
                    <a:cubicBezTo>
                      <a:pt x="236" y="417"/>
                      <a:pt x="236" y="416"/>
                      <a:pt x="236" y="415"/>
                    </a:cubicBezTo>
                    <a:cubicBezTo>
                      <a:pt x="236" y="415"/>
                      <a:pt x="236" y="415"/>
                      <a:pt x="236" y="415"/>
                    </a:cubicBezTo>
                    <a:cubicBezTo>
                      <a:pt x="236" y="416"/>
                      <a:pt x="236" y="417"/>
                      <a:pt x="236" y="419"/>
                    </a:cubicBezTo>
                    <a:cubicBezTo>
                      <a:pt x="236" y="432"/>
                      <a:pt x="236" y="432"/>
                      <a:pt x="236" y="432"/>
                    </a:cubicBezTo>
                    <a:cubicBezTo>
                      <a:pt x="234" y="432"/>
                      <a:pt x="234" y="432"/>
                      <a:pt x="234" y="432"/>
                    </a:cubicBezTo>
                    <a:cubicBezTo>
                      <a:pt x="234" y="413"/>
                      <a:pt x="234" y="413"/>
                      <a:pt x="234" y="413"/>
                    </a:cubicBezTo>
                    <a:cubicBezTo>
                      <a:pt x="237" y="413"/>
                      <a:pt x="237" y="413"/>
                      <a:pt x="237" y="413"/>
                    </a:cubicBezTo>
                    <a:cubicBezTo>
                      <a:pt x="243" y="426"/>
                      <a:pt x="243" y="426"/>
                      <a:pt x="243" y="426"/>
                    </a:cubicBezTo>
                    <a:cubicBezTo>
                      <a:pt x="243" y="427"/>
                      <a:pt x="243" y="428"/>
                      <a:pt x="243" y="429"/>
                    </a:cubicBezTo>
                    <a:cubicBezTo>
                      <a:pt x="244" y="429"/>
                      <a:pt x="244" y="429"/>
                      <a:pt x="244" y="429"/>
                    </a:cubicBezTo>
                    <a:cubicBezTo>
                      <a:pt x="244" y="427"/>
                      <a:pt x="244" y="427"/>
                      <a:pt x="244" y="426"/>
                    </a:cubicBezTo>
                    <a:cubicBezTo>
                      <a:pt x="251" y="413"/>
                      <a:pt x="251" y="413"/>
                      <a:pt x="251" y="413"/>
                    </a:cubicBezTo>
                    <a:cubicBezTo>
                      <a:pt x="254" y="413"/>
                      <a:pt x="254" y="413"/>
                      <a:pt x="254" y="413"/>
                    </a:cubicBezTo>
                    <a:lnTo>
                      <a:pt x="254" y="432"/>
                    </a:lnTo>
                    <a:close/>
                    <a:moveTo>
                      <a:pt x="549" y="325"/>
                    </a:moveTo>
                    <a:cubicBezTo>
                      <a:pt x="549" y="340"/>
                      <a:pt x="544" y="353"/>
                      <a:pt x="533" y="363"/>
                    </a:cubicBezTo>
                    <a:cubicBezTo>
                      <a:pt x="521" y="374"/>
                      <a:pt x="504" y="379"/>
                      <a:pt x="482" y="379"/>
                    </a:cubicBezTo>
                    <a:cubicBezTo>
                      <a:pt x="474" y="379"/>
                      <a:pt x="466" y="378"/>
                      <a:pt x="457" y="375"/>
                    </a:cubicBezTo>
                    <a:cubicBezTo>
                      <a:pt x="448" y="373"/>
                      <a:pt x="441" y="370"/>
                      <a:pt x="436" y="367"/>
                    </a:cubicBezTo>
                    <a:cubicBezTo>
                      <a:pt x="436" y="339"/>
                      <a:pt x="436" y="339"/>
                      <a:pt x="436" y="339"/>
                    </a:cubicBezTo>
                    <a:cubicBezTo>
                      <a:pt x="443" y="345"/>
                      <a:pt x="451" y="350"/>
                      <a:pt x="460" y="353"/>
                    </a:cubicBezTo>
                    <a:cubicBezTo>
                      <a:pt x="469" y="356"/>
                      <a:pt x="477" y="358"/>
                      <a:pt x="485" y="358"/>
                    </a:cubicBezTo>
                    <a:cubicBezTo>
                      <a:pt x="511" y="358"/>
                      <a:pt x="524" y="348"/>
                      <a:pt x="524" y="327"/>
                    </a:cubicBezTo>
                    <a:cubicBezTo>
                      <a:pt x="524" y="319"/>
                      <a:pt x="521" y="311"/>
                      <a:pt x="514" y="304"/>
                    </a:cubicBezTo>
                    <a:cubicBezTo>
                      <a:pt x="508" y="298"/>
                      <a:pt x="497" y="291"/>
                      <a:pt x="482" y="282"/>
                    </a:cubicBezTo>
                    <a:cubicBezTo>
                      <a:pt x="465" y="272"/>
                      <a:pt x="453" y="263"/>
                      <a:pt x="447" y="255"/>
                    </a:cubicBezTo>
                    <a:cubicBezTo>
                      <a:pt x="440" y="246"/>
                      <a:pt x="437" y="236"/>
                      <a:pt x="437" y="224"/>
                    </a:cubicBezTo>
                    <a:cubicBezTo>
                      <a:pt x="437" y="209"/>
                      <a:pt x="442" y="196"/>
                      <a:pt x="454" y="186"/>
                    </a:cubicBezTo>
                    <a:cubicBezTo>
                      <a:pt x="466" y="176"/>
                      <a:pt x="481" y="170"/>
                      <a:pt x="501" y="170"/>
                    </a:cubicBezTo>
                    <a:cubicBezTo>
                      <a:pt x="519" y="170"/>
                      <a:pt x="532" y="173"/>
                      <a:pt x="540" y="178"/>
                    </a:cubicBezTo>
                    <a:cubicBezTo>
                      <a:pt x="540" y="204"/>
                      <a:pt x="540" y="204"/>
                      <a:pt x="540" y="204"/>
                    </a:cubicBezTo>
                    <a:cubicBezTo>
                      <a:pt x="530" y="196"/>
                      <a:pt x="516" y="192"/>
                      <a:pt x="499" y="192"/>
                    </a:cubicBezTo>
                    <a:cubicBezTo>
                      <a:pt x="488" y="192"/>
                      <a:pt x="478" y="195"/>
                      <a:pt x="471" y="201"/>
                    </a:cubicBezTo>
                    <a:cubicBezTo>
                      <a:pt x="465" y="206"/>
                      <a:pt x="461" y="213"/>
                      <a:pt x="461" y="222"/>
                    </a:cubicBezTo>
                    <a:cubicBezTo>
                      <a:pt x="461" y="232"/>
                      <a:pt x="464" y="239"/>
                      <a:pt x="470" y="246"/>
                    </a:cubicBezTo>
                    <a:cubicBezTo>
                      <a:pt x="476" y="251"/>
                      <a:pt x="486" y="258"/>
                      <a:pt x="501" y="266"/>
                    </a:cubicBezTo>
                    <a:cubicBezTo>
                      <a:pt x="517" y="275"/>
                      <a:pt x="529" y="284"/>
                      <a:pt x="536" y="292"/>
                    </a:cubicBezTo>
                    <a:cubicBezTo>
                      <a:pt x="545" y="302"/>
                      <a:pt x="549" y="313"/>
                      <a:pt x="549" y="325"/>
                    </a:cubicBezTo>
                    <a:close/>
                    <a:moveTo>
                      <a:pt x="692" y="231"/>
                    </a:moveTo>
                    <a:cubicBezTo>
                      <a:pt x="626" y="399"/>
                      <a:pt x="626" y="399"/>
                      <a:pt x="626" y="399"/>
                    </a:cubicBezTo>
                    <a:cubicBezTo>
                      <a:pt x="614" y="428"/>
                      <a:pt x="597" y="443"/>
                      <a:pt x="576" y="443"/>
                    </a:cubicBezTo>
                    <a:cubicBezTo>
                      <a:pt x="570" y="443"/>
                      <a:pt x="565" y="443"/>
                      <a:pt x="561" y="441"/>
                    </a:cubicBezTo>
                    <a:cubicBezTo>
                      <a:pt x="561" y="421"/>
                      <a:pt x="561" y="421"/>
                      <a:pt x="561" y="421"/>
                    </a:cubicBezTo>
                    <a:cubicBezTo>
                      <a:pt x="566" y="422"/>
                      <a:pt x="570" y="423"/>
                      <a:pt x="574" y="423"/>
                    </a:cubicBezTo>
                    <a:cubicBezTo>
                      <a:pt x="586" y="423"/>
                      <a:pt x="595" y="416"/>
                      <a:pt x="601" y="403"/>
                    </a:cubicBezTo>
                    <a:cubicBezTo>
                      <a:pt x="612" y="375"/>
                      <a:pt x="612" y="375"/>
                      <a:pt x="612" y="375"/>
                    </a:cubicBezTo>
                    <a:cubicBezTo>
                      <a:pt x="556" y="231"/>
                      <a:pt x="556" y="231"/>
                      <a:pt x="556" y="231"/>
                    </a:cubicBezTo>
                    <a:cubicBezTo>
                      <a:pt x="582" y="231"/>
                      <a:pt x="582" y="231"/>
                      <a:pt x="582" y="231"/>
                    </a:cubicBezTo>
                    <a:cubicBezTo>
                      <a:pt x="620" y="342"/>
                      <a:pt x="620" y="342"/>
                      <a:pt x="620" y="342"/>
                    </a:cubicBezTo>
                    <a:cubicBezTo>
                      <a:pt x="621" y="344"/>
                      <a:pt x="622" y="348"/>
                      <a:pt x="623" y="353"/>
                    </a:cubicBezTo>
                    <a:cubicBezTo>
                      <a:pt x="624" y="353"/>
                      <a:pt x="624" y="353"/>
                      <a:pt x="624" y="353"/>
                    </a:cubicBezTo>
                    <a:cubicBezTo>
                      <a:pt x="625" y="351"/>
                      <a:pt x="626" y="347"/>
                      <a:pt x="627" y="343"/>
                    </a:cubicBezTo>
                    <a:cubicBezTo>
                      <a:pt x="668" y="231"/>
                      <a:pt x="668" y="231"/>
                      <a:pt x="668" y="231"/>
                    </a:cubicBezTo>
                    <a:lnTo>
                      <a:pt x="692" y="231"/>
                    </a:lnTo>
                    <a:close/>
                    <a:moveTo>
                      <a:pt x="787" y="337"/>
                    </a:moveTo>
                    <a:cubicBezTo>
                      <a:pt x="787" y="349"/>
                      <a:pt x="782" y="359"/>
                      <a:pt x="773" y="366"/>
                    </a:cubicBezTo>
                    <a:cubicBezTo>
                      <a:pt x="764" y="375"/>
                      <a:pt x="751" y="379"/>
                      <a:pt x="734" y="379"/>
                    </a:cubicBezTo>
                    <a:cubicBezTo>
                      <a:pt x="720" y="379"/>
                      <a:pt x="708" y="376"/>
                      <a:pt x="698" y="370"/>
                    </a:cubicBezTo>
                    <a:cubicBezTo>
                      <a:pt x="698" y="346"/>
                      <a:pt x="698" y="346"/>
                      <a:pt x="698" y="346"/>
                    </a:cubicBezTo>
                    <a:cubicBezTo>
                      <a:pt x="709" y="355"/>
                      <a:pt x="722" y="359"/>
                      <a:pt x="736" y="359"/>
                    </a:cubicBezTo>
                    <a:cubicBezTo>
                      <a:pt x="754" y="359"/>
                      <a:pt x="763" y="353"/>
                      <a:pt x="763" y="339"/>
                    </a:cubicBezTo>
                    <a:cubicBezTo>
                      <a:pt x="763" y="334"/>
                      <a:pt x="761" y="329"/>
                      <a:pt x="757" y="325"/>
                    </a:cubicBezTo>
                    <a:cubicBezTo>
                      <a:pt x="753" y="322"/>
                      <a:pt x="745" y="317"/>
                      <a:pt x="733" y="312"/>
                    </a:cubicBezTo>
                    <a:cubicBezTo>
                      <a:pt x="721" y="307"/>
                      <a:pt x="713" y="301"/>
                      <a:pt x="708" y="296"/>
                    </a:cubicBezTo>
                    <a:cubicBezTo>
                      <a:pt x="701" y="289"/>
                      <a:pt x="698" y="280"/>
                      <a:pt x="698" y="270"/>
                    </a:cubicBezTo>
                    <a:cubicBezTo>
                      <a:pt x="698" y="258"/>
                      <a:pt x="703" y="248"/>
                      <a:pt x="713" y="240"/>
                    </a:cubicBezTo>
                    <a:cubicBezTo>
                      <a:pt x="722" y="232"/>
                      <a:pt x="734" y="228"/>
                      <a:pt x="749" y="228"/>
                    </a:cubicBezTo>
                    <a:cubicBezTo>
                      <a:pt x="761" y="228"/>
                      <a:pt x="771" y="230"/>
                      <a:pt x="780" y="235"/>
                    </a:cubicBezTo>
                    <a:cubicBezTo>
                      <a:pt x="780" y="258"/>
                      <a:pt x="780" y="258"/>
                      <a:pt x="780" y="258"/>
                    </a:cubicBezTo>
                    <a:cubicBezTo>
                      <a:pt x="771" y="251"/>
                      <a:pt x="760" y="248"/>
                      <a:pt x="747" y="248"/>
                    </a:cubicBezTo>
                    <a:cubicBezTo>
                      <a:pt x="740" y="248"/>
                      <a:pt x="734" y="250"/>
                      <a:pt x="729" y="253"/>
                    </a:cubicBezTo>
                    <a:cubicBezTo>
                      <a:pt x="724" y="257"/>
                      <a:pt x="722" y="262"/>
                      <a:pt x="722" y="268"/>
                    </a:cubicBezTo>
                    <a:cubicBezTo>
                      <a:pt x="722" y="274"/>
                      <a:pt x="724" y="279"/>
                      <a:pt x="728" y="283"/>
                    </a:cubicBezTo>
                    <a:cubicBezTo>
                      <a:pt x="731" y="286"/>
                      <a:pt x="738" y="290"/>
                      <a:pt x="749" y="295"/>
                    </a:cubicBezTo>
                    <a:cubicBezTo>
                      <a:pt x="762" y="300"/>
                      <a:pt x="771" y="305"/>
                      <a:pt x="776" y="311"/>
                    </a:cubicBezTo>
                    <a:cubicBezTo>
                      <a:pt x="783" y="317"/>
                      <a:pt x="787" y="326"/>
                      <a:pt x="787" y="337"/>
                    </a:cubicBezTo>
                    <a:close/>
                    <a:moveTo>
                      <a:pt x="878" y="374"/>
                    </a:moveTo>
                    <a:cubicBezTo>
                      <a:pt x="873" y="377"/>
                      <a:pt x="866" y="379"/>
                      <a:pt x="857" y="379"/>
                    </a:cubicBezTo>
                    <a:cubicBezTo>
                      <a:pt x="832" y="379"/>
                      <a:pt x="819" y="365"/>
                      <a:pt x="819" y="336"/>
                    </a:cubicBezTo>
                    <a:cubicBezTo>
                      <a:pt x="819" y="251"/>
                      <a:pt x="819" y="251"/>
                      <a:pt x="819" y="251"/>
                    </a:cubicBezTo>
                    <a:cubicBezTo>
                      <a:pt x="794" y="251"/>
                      <a:pt x="794" y="251"/>
                      <a:pt x="794" y="251"/>
                    </a:cubicBezTo>
                    <a:cubicBezTo>
                      <a:pt x="794" y="231"/>
                      <a:pt x="794" y="231"/>
                      <a:pt x="794" y="231"/>
                    </a:cubicBezTo>
                    <a:cubicBezTo>
                      <a:pt x="819" y="231"/>
                      <a:pt x="819" y="231"/>
                      <a:pt x="819" y="231"/>
                    </a:cubicBezTo>
                    <a:cubicBezTo>
                      <a:pt x="819" y="196"/>
                      <a:pt x="819" y="196"/>
                      <a:pt x="819" y="196"/>
                    </a:cubicBezTo>
                    <a:cubicBezTo>
                      <a:pt x="826" y="194"/>
                      <a:pt x="834" y="191"/>
                      <a:pt x="842" y="189"/>
                    </a:cubicBezTo>
                    <a:cubicBezTo>
                      <a:pt x="842" y="231"/>
                      <a:pt x="842" y="231"/>
                      <a:pt x="842" y="231"/>
                    </a:cubicBezTo>
                    <a:cubicBezTo>
                      <a:pt x="878" y="231"/>
                      <a:pt x="878" y="231"/>
                      <a:pt x="878" y="231"/>
                    </a:cubicBezTo>
                    <a:cubicBezTo>
                      <a:pt x="878" y="251"/>
                      <a:pt x="878" y="251"/>
                      <a:pt x="878" y="251"/>
                    </a:cubicBezTo>
                    <a:cubicBezTo>
                      <a:pt x="842" y="251"/>
                      <a:pt x="842" y="251"/>
                      <a:pt x="842" y="251"/>
                    </a:cubicBezTo>
                    <a:cubicBezTo>
                      <a:pt x="842" y="332"/>
                      <a:pt x="842" y="332"/>
                      <a:pt x="842" y="332"/>
                    </a:cubicBezTo>
                    <a:cubicBezTo>
                      <a:pt x="842" y="342"/>
                      <a:pt x="844" y="349"/>
                      <a:pt x="847" y="353"/>
                    </a:cubicBezTo>
                    <a:cubicBezTo>
                      <a:pt x="850" y="357"/>
                      <a:pt x="856" y="359"/>
                      <a:pt x="864" y="359"/>
                    </a:cubicBezTo>
                    <a:cubicBezTo>
                      <a:pt x="869" y="359"/>
                      <a:pt x="874" y="357"/>
                      <a:pt x="878" y="354"/>
                    </a:cubicBezTo>
                    <a:lnTo>
                      <a:pt x="878" y="374"/>
                    </a:lnTo>
                    <a:close/>
                    <a:moveTo>
                      <a:pt x="1015" y="309"/>
                    </a:moveTo>
                    <a:cubicBezTo>
                      <a:pt x="914" y="309"/>
                      <a:pt x="914" y="309"/>
                      <a:pt x="914" y="309"/>
                    </a:cubicBezTo>
                    <a:cubicBezTo>
                      <a:pt x="914" y="325"/>
                      <a:pt x="918" y="338"/>
                      <a:pt x="927" y="346"/>
                    </a:cubicBezTo>
                    <a:cubicBezTo>
                      <a:pt x="935" y="355"/>
                      <a:pt x="946" y="359"/>
                      <a:pt x="961" y="359"/>
                    </a:cubicBezTo>
                    <a:cubicBezTo>
                      <a:pt x="977" y="359"/>
                      <a:pt x="992" y="354"/>
                      <a:pt x="1005" y="344"/>
                    </a:cubicBezTo>
                    <a:cubicBezTo>
                      <a:pt x="1005" y="365"/>
                      <a:pt x="1005" y="365"/>
                      <a:pt x="1005" y="365"/>
                    </a:cubicBezTo>
                    <a:cubicBezTo>
                      <a:pt x="993" y="374"/>
                      <a:pt x="976" y="379"/>
                      <a:pt x="955" y="379"/>
                    </a:cubicBezTo>
                    <a:cubicBezTo>
                      <a:pt x="935" y="379"/>
                      <a:pt x="920" y="373"/>
                      <a:pt x="908" y="360"/>
                    </a:cubicBezTo>
                    <a:cubicBezTo>
                      <a:pt x="896" y="347"/>
                      <a:pt x="890" y="329"/>
                      <a:pt x="890" y="304"/>
                    </a:cubicBezTo>
                    <a:cubicBezTo>
                      <a:pt x="890" y="281"/>
                      <a:pt x="896" y="262"/>
                      <a:pt x="910" y="248"/>
                    </a:cubicBezTo>
                    <a:cubicBezTo>
                      <a:pt x="922" y="235"/>
                      <a:pt x="938" y="228"/>
                      <a:pt x="956" y="228"/>
                    </a:cubicBezTo>
                    <a:cubicBezTo>
                      <a:pt x="975" y="228"/>
                      <a:pt x="990" y="234"/>
                      <a:pt x="1001" y="248"/>
                    </a:cubicBezTo>
                    <a:cubicBezTo>
                      <a:pt x="1010" y="260"/>
                      <a:pt x="1015" y="276"/>
                      <a:pt x="1015" y="297"/>
                    </a:cubicBezTo>
                    <a:lnTo>
                      <a:pt x="1015" y="309"/>
                    </a:lnTo>
                    <a:close/>
                    <a:moveTo>
                      <a:pt x="992" y="290"/>
                    </a:moveTo>
                    <a:cubicBezTo>
                      <a:pt x="991" y="277"/>
                      <a:pt x="988" y="266"/>
                      <a:pt x="982" y="259"/>
                    </a:cubicBezTo>
                    <a:cubicBezTo>
                      <a:pt x="976" y="251"/>
                      <a:pt x="967" y="248"/>
                      <a:pt x="956" y="248"/>
                    </a:cubicBezTo>
                    <a:cubicBezTo>
                      <a:pt x="945" y="248"/>
                      <a:pt x="936" y="252"/>
                      <a:pt x="928" y="259"/>
                    </a:cubicBezTo>
                    <a:cubicBezTo>
                      <a:pt x="920" y="267"/>
                      <a:pt x="916" y="277"/>
                      <a:pt x="914" y="290"/>
                    </a:cubicBezTo>
                    <a:lnTo>
                      <a:pt x="992" y="290"/>
                    </a:lnTo>
                    <a:close/>
                    <a:moveTo>
                      <a:pt x="1245" y="375"/>
                    </a:moveTo>
                    <a:cubicBezTo>
                      <a:pt x="1222" y="375"/>
                      <a:pt x="1222" y="375"/>
                      <a:pt x="1222" y="375"/>
                    </a:cubicBezTo>
                    <a:cubicBezTo>
                      <a:pt x="1222" y="293"/>
                      <a:pt x="1222" y="293"/>
                      <a:pt x="1222" y="293"/>
                    </a:cubicBezTo>
                    <a:cubicBezTo>
                      <a:pt x="1222" y="276"/>
                      <a:pt x="1219" y="264"/>
                      <a:pt x="1214" y="257"/>
                    </a:cubicBezTo>
                    <a:cubicBezTo>
                      <a:pt x="1209" y="251"/>
                      <a:pt x="1201" y="248"/>
                      <a:pt x="1190" y="248"/>
                    </a:cubicBezTo>
                    <a:cubicBezTo>
                      <a:pt x="1180" y="248"/>
                      <a:pt x="1171" y="252"/>
                      <a:pt x="1164" y="261"/>
                    </a:cubicBezTo>
                    <a:cubicBezTo>
                      <a:pt x="1158" y="270"/>
                      <a:pt x="1154" y="281"/>
                      <a:pt x="1154" y="293"/>
                    </a:cubicBezTo>
                    <a:cubicBezTo>
                      <a:pt x="1154" y="375"/>
                      <a:pt x="1154" y="375"/>
                      <a:pt x="1154" y="375"/>
                    </a:cubicBezTo>
                    <a:cubicBezTo>
                      <a:pt x="1131" y="375"/>
                      <a:pt x="1131" y="375"/>
                      <a:pt x="1131" y="375"/>
                    </a:cubicBezTo>
                    <a:cubicBezTo>
                      <a:pt x="1131" y="290"/>
                      <a:pt x="1131" y="290"/>
                      <a:pt x="1131" y="290"/>
                    </a:cubicBezTo>
                    <a:cubicBezTo>
                      <a:pt x="1131" y="262"/>
                      <a:pt x="1120" y="248"/>
                      <a:pt x="1098" y="248"/>
                    </a:cubicBezTo>
                    <a:cubicBezTo>
                      <a:pt x="1088" y="248"/>
                      <a:pt x="1080" y="252"/>
                      <a:pt x="1074" y="260"/>
                    </a:cubicBezTo>
                    <a:cubicBezTo>
                      <a:pt x="1067" y="269"/>
                      <a:pt x="1063" y="280"/>
                      <a:pt x="1063" y="293"/>
                    </a:cubicBezTo>
                    <a:cubicBezTo>
                      <a:pt x="1063" y="375"/>
                      <a:pt x="1063" y="375"/>
                      <a:pt x="1063" y="375"/>
                    </a:cubicBezTo>
                    <a:cubicBezTo>
                      <a:pt x="1040" y="375"/>
                      <a:pt x="1040" y="375"/>
                      <a:pt x="1040" y="375"/>
                    </a:cubicBezTo>
                    <a:cubicBezTo>
                      <a:pt x="1040" y="231"/>
                      <a:pt x="1040" y="231"/>
                      <a:pt x="1040" y="231"/>
                    </a:cubicBezTo>
                    <a:cubicBezTo>
                      <a:pt x="1063" y="231"/>
                      <a:pt x="1063" y="231"/>
                      <a:pt x="1063" y="231"/>
                    </a:cubicBezTo>
                    <a:cubicBezTo>
                      <a:pt x="1063" y="254"/>
                      <a:pt x="1063" y="254"/>
                      <a:pt x="1063" y="254"/>
                    </a:cubicBezTo>
                    <a:cubicBezTo>
                      <a:pt x="1064" y="254"/>
                      <a:pt x="1064" y="254"/>
                      <a:pt x="1064" y="254"/>
                    </a:cubicBezTo>
                    <a:cubicBezTo>
                      <a:pt x="1074" y="237"/>
                      <a:pt x="1089" y="228"/>
                      <a:pt x="1109" y="228"/>
                    </a:cubicBezTo>
                    <a:cubicBezTo>
                      <a:pt x="1119" y="228"/>
                      <a:pt x="1127" y="231"/>
                      <a:pt x="1135" y="236"/>
                    </a:cubicBezTo>
                    <a:cubicBezTo>
                      <a:pt x="1142" y="242"/>
                      <a:pt x="1147" y="249"/>
                      <a:pt x="1149" y="258"/>
                    </a:cubicBezTo>
                    <a:cubicBezTo>
                      <a:pt x="1160" y="238"/>
                      <a:pt x="1176" y="228"/>
                      <a:pt x="1197" y="228"/>
                    </a:cubicBezTo>
                    <a:cubicBezTo>
                      <a:pt x="1229" y="228"/>
                      <a:pt x="1245" y="248"/>
                      <a:pt x="1245" y="287"/>
                    </a:cubicBezTo>
                    <a:lnTo>
                      <a:pt x="1245" y="375"/>
                    </a:lnTo>
                    <a:close/>
                    <a:moveTo>
                      <a:pt x="1469" y="367"/>
                    </a:moveTo>
                    <a:cubicBezTo>
                      <a:pt x="1454" y="375"/>
                      <a:pt x="1435" y="379"/>
                      <a:pt x="1413" y="379"/>
                    </a:cubicBezTo>
                    <a:cubicBezTo>
                      <a:pt x="1384" y="379"/>
                      <a:pt x="1361" y="370"/>
                      <a:pt x="1344" y="351"/>
                    </a:cubicBezTo>
                    <a:cubicBezTo>
                      <a:pt x="1327" y="332"/>
                      <a:pt x="1318" y="308"/>
                      <a:pt x="1318" y="278"/>
                    </a:cubicBezTo>
                    <a:cubicBezTo>
                      <a:pt x="1318" y="246"/>
                      <a:pt x="1328" y="219"/>
                      <a:pt x="1349" y="199"/>
                    </a:cubicBezTo>
                    <a:cubicBezTo>
                      <a:pt x="1368" y="180"/>
                      <a:pt x="1392" y="170"/>
                      <a:pt x="1421" y="170"/>
                    </a:cubicBezTo>
                    <a:cubicBezTo>
                      <a:pt x="1440" y="170"/>
                      <a:pt x="1456" y="173"/>
                      <a:pt x="1469" y="179"/>
                    </a:cubicBezTo>
                    <a:cubicBezTo>
                      <a:pt x="1469" y="204"/>
                      <a:pt x="1469" y="204"/>
                      <a:pt x="1469" y="204"/>
                    </a:cubicBezTo>
                    <a:cubicBezTo>
                      <a:pt x="1454" y="196"/>
                      <a:pt x="1438" y="192"/>
                      <a:pt x="1421" y="192"/>
                    </a:cubicBezTo>
                    <a:cubicBezTo>
                      <a:pt x="1398" y="192"/>
                      <a:pt x="1380" y="199"/>
                      <a:pt x="1365" y="214"/>
                    </a:cubicBezTo>
                    <a:cubicBezTo>
                      <a:pt x="1350" y="230"/>
                      <a:pt x="1343" y="251"/>
                      <a:pt x="1343" y="277"/>
                    </a:cubicBezTo>
                    <a:cubicBezTo>
                      <a:pt x="1343" y="302"/>
                      <a:pt x="1350" y="322"/>
                      <a:pt x="1364" y="337"/>
                    </a:cubicBezTo>
                    <a:cubicBezTo>
                      <a:pt x="1377" y="351"/>
                      <a:pt x="1395" y="358"/>
                      <a:pt x="1416" y="358"/>
                    </a:cubicBezTo>
                    <a:cubicBezTo>
                      <a:pt x="1436" y="358"/>
                      <a:pt x="1454" y="353"/>
                      <a:pt x="1469" y="344"/>
                    </a:cubicBezTo>
                    <a:lnTo>
                      <a:pt x="1469" y="367"/>
                    </a:lnTo>
                    <a:close/>
                    <a:moveTo>
                      <a:pt x="1613" y="309"/>
                    </a:moveTo>
                    <a:cubicBezTo>
                      <a:pt x="1511" y="309"/>
                      <a:pt x="1511" y="309"/>
                      <a:pt x="1511" y="309"/>
                    </a:cubicBezTo>
                    <a:cubicBezTo>
                      <a:pt x="1511" y="325"/>
                      <a:pt x="1516" y="338"/>
                      <a:pt x="1524" y="346"/>
                    </a:cubicBezTo>
                    <a:cubicBezTo>
                      <a:pt x="1532" y="355"/>
                      <a:pt x="1543" y="359"/>
                      <a:pt x="1558" y="359"/>
                    </a:cubicBezTo>
                    <a:cubicBezTo>
                      <a:pt x="1574" y="359"/>
                      <a:pt x="1589" y="354"/>
                      <a:pt x="1602" y="344"/>
                    </a:cubicBezTo>
                    <a:cubicBezTo>
                      <a:pt x="1602" y="365"/>
                      <a:pt x="1602" y="365"/>
                      <a:pt x="1602" y="365"/>
                    </a:cubicBezTo>
                    <a:cubicBezTo>
                      <a:pt x="1590" y="374"/>
                      <a:pt x="1573" y="379"/>
                      <a:pt x="1552" y="379"/>
                    </a:cubicBezTo>
                    <a:cubicBezTo>
                      <a:pt x="1533" y="379"/>
                      <a:pt x="1517" y="373"/>
                      <a:pt x="1506" y="360"/>
                    </a:cubicBezTo>
                    <a:cubicBezTo>
                      <a:pt x="1493" y="347"/>
                      <a:pt x="1487" y="329"/>
                      <a:pt x="1487" y="304"/>
                    </a:cubicBezTo>
                    <a:cubicBezTo>
                      <a:pt x="1487" y="281"/>
                      <a:pt x="1494" y="262"/>
                      <a:pt x="1507" y="248"/>
                    </a:cubicBezTo>
                    <a:cubicBezTo>
                      <a:pt x="1520" y="235"/>
                      <a:pt x="1535" y="228"/>
                      <a:pt x="1553" y="228"/>
                    </a:cubicBezTo>
                    <a:cubicBezTo>
                      <a:pt x="1573" y="228"/>
                      <a:pt x="1588" y="234"/>
                      <a:pt x="1598" y="248"/>
                    </a:cubicBezTo>
                    <a:cubicBezTo>
                      <a:pt x="1608" y="260"/>
                      <a:pt x="1613" y="276"/>
                      <a:pt x="1613" y="297"/>
                    </a:cubicBezTo>
                    <a:lnTo>
                      <a:pt x="1613" y="309"/>
                    </a:lnTo>
                    <a:close/>
                    <a:moveTo>
                      <a:pt x="1589" y="290"/>
                    </a:moveTo>
                    <a:cubicBezTo>
                      <a:pt x="1589" y="277"/>
                      <a:pt x="1586" y="266"/>
                      <a:pt x="1580" y="259"/>
                    </a:cubicBezTo>
                    <a:cubicBezTo>
                      <a:pt x="1573" y="251"/>
                      <a:pt x="1564" y="248"/>
                      <a:pt x="1553" y="248"/>
                    </a:cubicBezTo>
                    <a:cubicBezTo>
                      <a:pt x="1542" y="248"/>
                      <a:pt x="1533" y="252"/>
                      <a:pt x="1525" y="259"/>
                    </a:cubicBezTo>
                    <a:cubicBezTo>
                      <a:pt x="1518" y="267"/>
                      <a:pt x="1513" y="277"/>
                      <a:pt x="1511" y="290"/>
                    </a:cubicBezTo>
                    <a:lnTo>
                      <a:pt x="1589" y="290"/>
                    </a:lnTo>
                    <a:close/>
                    <a:moveTo>
                      <a:pt x="1757" y="375"/>
                    </a:moveTo>
                    <a:cubicBezTo>
                      <a:pt x="1734" y="375"/>
                      <a:pt x="1734" y="375"/>
                      <a:pt x="1734" y="375"/>
                    </a:cubicBezTo>
                    <a:cubicBezTo>
                      <a:pt x="1734" y="293"/>
                      <a:pt x="1734" y="293"/>
                      <a:pt x="1734" y="293"/>
                    </a:cubicBezTo>
                    <a:cubicBezTo>
                      <a:pt x="1734" y="263"/>
                      <a:pt x="1723" y="248"/>
                      <a:pt x="1701" y="248"/>
                    </a:cubicBezTo>
                    <a:cubicBezTo>
                      <a:pt x="1689" y="248"/>
                      <a:pt x="1680" y="252"/>
                      <a:pt x="1672" y="261"/>
                    </a:cubicBezTo>
                    <a:cubicBezTo>
                      <a:pt x="1665" y="269"/>
                      <a:pt x="1661" y="280"/>
                      <a:pt x="1661" y="293"/>
                    </a:cubicBezTo>
                    <a:cubicBezTo>
                      <a:pt x="1661" y="375"/>
                      <a:pt x="1661" y="375"/>
                      <a:pt x="1661" y="375"/>
                    </a:cubicBezTo>
                    <a:cubicBezTo>
                      <a:pt x="1638" y="375"/>
                      <a:pt x="1638" y="375"/>
                      <a:pt x="1638" y="375"/>
                    </a:cubicBezTo>
                    <a:cubicBezTo>
                      <a:pt x="1638" y="231"/>
                      <a:pt x="1638" y="231"/>
                      <a:pt x="1638" y="231"/>
                    </a:cubicBezTo>
                    <a:cubicBezTo>
                      <a:pt x="1661" y="231"/>
                      <a:pt x="1661" y="231"/>
                      <a:pt x="1661" y="231"/>
                    </a:cubicBezTo>
                    <a:cubicBezTo>
                      <a:pt x="1661" y="255"/>
                      <a:pt x="1661" y="255"/>
                      <a:pt x="1661" y="255"/>
                    </a:cubicBezTo>
                    <a:cubicBezTo>
                      <a:pt x="1661" y="255"/>
                      <a:pt x="1661" y="255"/>
                      <a:pt x="1661" y="255"/>
                    </a:cubicBezTo>
                    <a:cubicBezTo>
                      <a:pt x="1672" y="237"/>
                      <a:pt x="1688" y="228"/>
                      <a:pt x="1709" y="228"/>
                    </a:cubicBezTo>
                    <a:cubicBezTo>
                      <a:pt x="1724" y="228"/>
                      <a:pt x="1736" y="233"/>
                      <a:pt x="1745" y="243"/>
                    </a:cubicBezTo>
                    <a:cubicBezTo>
                      <a:pt x="1753" y="254"/>
                      <a:pt x="1757" y="268"/>
                      <a:pt x="1757" y="287"/>
                    </a:cubicBezTo>
                    <a:lnTo>
                      <a:pt x="1757" y="375"/>
                    </a:lnTo>
                    <a:close/>
                    <a:moveTo>
                      <a:pt x="1859" y="374"/>
                    </a:moveTo>
                    <a:cubicBezTo>
                      <a:pt x="1853" y="377"/>
                      <a:pt x="1846" y="379"/>
                      <a:pt x="1837" y="379"/>
                    </a:cubicBezTo>
                    <a:cubicBezTo>
                      <a:pt x="1812" y="379"/>
                      <a:pt x="1799" y="365"/>
                      <a:pt x="1799" y="336"/>
                    </a:cubicBezTo>
                    <a:cubicBezTo>
                      <a:pt x="1799" y="251"/>
                      <a:pt x="1799" y="251"/>
                      <a:pt x="1799" y="251"/>
                    </a:cubicBezTo>
                    <a:cubicBezTo>
                      <a:pt x="1775" y="251"/>
                      <a:pt x="1775" y="251"/>
                      <a:pt x="1775" y="251"/>
                    </a:cubicBezTo>
                    <a:cubicBezTo>
                      <a:pt x="1775" y="231"/>
                      <a:pt x="1775" y="231"/>
                      <a:pt x="1775" y="231"/>
                    </a:cubicBezTo>
                    <a:cubicBezTo>
                      <a:pt x="1799" y="231"/>
                      <a:pt x="1799" y="231"/>
                      <a:pt x="1799" y="231"/>
                    </a:cubicBezTo>
                    <a:cubicBezTo>
                      <a:pt x="1799" y="196"/>
                      <a:pt x="1799" y="196"/>
                      <a:pt x="1799" y="196"/>
                    </a:cubicBezTo>
                    <a:cubicBezTo>
                      <a:pt x="1807" y="194"/>
                      <a:pt x="1814" y="191"/>
                      <a:pt x="1823" y="189"/>
                    </a:cubicBezTo>
                    <a:cubicBezTo>
                      <a:pt x="1823" y="231"/>
                      <a:pt x="1823" y="231"/>
                      <a:pt x="1823" y="231"/>
                    </a:cubicBezTo>
                    <a:cubicBezTo>
                      <a:pt x="1859" y="231"/>
                      <a:pt x="1859" y="231"/>
                      <a:pt x="1859" y="231"/>
                    </a:cubicBezTo>
                    <a:cubicBezTo>
                      <a:pt x="1859" y="251"/>
                      <a:pt x="1859" y="251"/>
                      <a:pt x="1859" y="251"/>
                    </a:cubicBezTo>
                    <a:cubicBezTo>
                      <a:pt x="1823" y="251"/>
                      <a:pt x="1823" y="251"/>
                      <a:pt x="1823" y="251"/>
                    </a:cubicBezTo>
                    <a:cubicBezTo>
                      <a:pt x="1823" y="332"/>
                      <a:pt x="1823" y="332"/>
                      <a:pt x="1823" y="332"/>
                    </a:cubicBezTo>
                    <a:cubicBezTo>
                      <a:pt x="1823" y="342"/>
                      <a:pt x="1824" y="349"/>
                      <a:pt x="1827" y="353"/>
                    </a:cubicBezTo>
                    <a:cubicBezTo>
                      <a:pt x="1831" y="357"/>
                      <a:pt x="1836" y="359"/>
                      <a:pt x="1844" y="359"/>
                    </a:cubicBezTo>
                    <a:cubicBezTo>
                      <a:pt x="1850" y="359"/>
                      <a:pt x="1855" y="357"/>
                      <a:pt x="1859" y="354"/>
                    </a:cubicBezTo>
                    <a:lnTo>
                      <a:pt x="1859" y="374"/>
                    </a:lnTo>
                    <a:close/>
                    <a:moveTo>
                      <a:pt x="1996" y="309"/>
                    </a:moveTo>
                    <a:cubicBezTo>
                      <a:pt x="1894" y="309"/>
                      <a:pt x="1894" y="309"/>
                      <a:pt x="1894" y="309"/>
                    </a:cubicBezTo>
                    <a:cubicBezTo>
                      <a:pt x="1894" y="325"/>
                      <a:pt x="1899" y="338"/>
                      <a:pt x="1907" y="346"/>
                    </a:cubicBezTo>
                    <a:cubicBezTo>
                      <a:pt x="1915" y="355"/>
                      <a:pt x="1926" y="359"/>
                      <a:pt x="1941" y="359"/>
                    </a:cubicBezTo>
                    <a:cubicBezTo>
                      <a:pt x="1957" y="359"/>
                      <a:pt x="1972" y="354"/>
                      <a:pt x="1985" y="344"/>
                    </a:cubicBezTo>
                    <a:cubicBezTo>
                      <a:pt x="1985" y="365"/>
                      <a:pt x="1985" y="365"/>
                      <a:pt x="1985" y="365"/>
                    </a:cubicBezTo>
                    <a:cubicBezTo>
                      <a:pt x="1973" y="374"/>
                      <a:pt x="1956" y="379"/>
                      <a:pt x="1935" y="379"/>
                    </a:cubicBezTo>
                    <a:cubicBezTo>
                      <a:pt x="1916" y="379"/>
                      <a:pt x="1900" y="373"/>
                      <a:pt x="1889" y="360"/>
                    </a:cubicBezTo>
                    <a:cubicBezTo>
                      <a:pt x="1876" y="347"/>
                      <a:pt x="1870" y="329"/>
                      <a:pt x="1870" y="304"/>
                    </a:cubicBezTo>
                    <a:cubicBezTo>
                      <a:pt x="1870" y="281"/>
                      <a:pt x="1877" y="262"/>
                      <a:pt x="1890" y="248"/>
                    </a:cubicBezTo>
                    <a:cubicBezTo>
                      <a:pt x="1903" y="235"/>
                      <a:pt x="1918" y="228"/>
                      <a:pt x="1936" y="228"/>
                    </a:cubicBezTo>
                    <a:cubicBezTo>
                      <a:pt x="1956" y="228"/>
                      <a:pt x="1971" y="234"/>
                      <a:pt x="1981" y="248"/>
                    </a:cubicBezTo>
                    <a:cubicBezTo>
                      <a:pt x="1991" y="260"/>
                      <a:pt x="1996" y="276"/>
                      <a:pt x="1996" y="297"/>
                    </a:cubicBezTo>
                    <a:lnTo>
                      <a:pt x="1996" y="309"/>
                    </a:lnTo>
                    <a:close/>
                    <a:moveTo>
                      <a:pt x="1972" y="290"/>
                    </a:moveTo>
                    <a:cubicBezTo>
                      <a:pt x="1972" y="277"/>
                      <a:pt x="1969" y="266"/>
                      <a:pt x="1963" y="259"/>
                    </a:cubicBezTo>
                    <a:cubicBezTo>
                      <a:pt x="1956" y="251"/>
                      <a:pt x="1948" y="248"/>
                      <a:pt x="1936" y="248"/>
                    </a:cubicBezTo>
                    <a:cubicBezTo>
                      <a:pt x="1925" y="248"/>
                      <a:pt x="1916" y="252"/>
                      <a:pt x="1908" y="259"/>
                    </a:cubicBezTo>
                    <a:cubicBezTo>
                      <a:pt x="1901" y="267"/>
                      <a:pt x="1896" y="277"/>
                      <a:pt x="1894" y="290"/>
                    </a:cubicBezTo>
                    <a:lnTo>
                      <a:pt x="1972" y="290"/>
                    </a:lnTo>
                    <a:close/>
                    <a:moveTo>
                      <a:pt x="2096" y="255"/>
                    </a:moveTo>
                    <a:cubicBezTo>
                      <a:pt x="2092" y="252"/>
                      <a:pt x="2086" y="250"/>
                      <a:pt x="2078" y="250"/>
                    </a:cubicBezTo>
                    <a:cubicBezTo>
                      <a:pt x="2069" y="250"/>
                      <a:pt x="2061" y="254"/>
                      <a:pt x="2055" y="263"/>
                    </a:cubicBezTo>
                    <a:cubicBezTo>
                      <a:pt x="2047" y="272"/>
                      <a:pt x="2044" y="285"/>
                      <a:pt x="2044" y="302"/>
                    </a:cubicBezTo>
                    <a:cubicBezTo>
                      <a:pt x="2044" y="375"/>
                      <a:pt x="2044" y="375"/>
                      <a:pt x="2044" y="375"/>
                    </a:cubicBezTo>
                    <a:cubicBezTo>
                      <a:pt x="2021" y="375"/>
                      <a:pt x="2021" y="375"/>
                      <a:pt x="2021" y="375"/>
                    </a:cubicBezTo>
                    <a:cubicBezTo>
                      <a:pt x="2021" y="231"/>
                      <a:pt x="2021" y="231"/>
                      <a:pt x="2021" y="231"/>
                    </a:cubicBezTo>
                    <a:cubicBezTo>
                      <a:pt x="2044" y="231"/>
                      <a:pt x="2044" y="231"/>
                      <a:pt x="2044" y="231"/>
                    </a:cubicBezTo>
                    <a:cubicBezTo>
                      <a:pt x="2044" y="261"/>
                      <a:pt x="2044" y="261"/>
                      <a:pt x="2044" y="261"/>
                    </a:cubicBezTo>
                    <a:cubicBezTo>
                      <a:pt x="2044" y="261"/>
                      <a:pt x="2044" y="261"/>
                      <a:pt x="2044" y="261"/>
                    </a:cubicBezTo>
                    <a:cubicBezTo>
                      <a:pt x="2048" y="251"/>
                      <a:pt x="2053" y="243"/>
                      <a:pt x="2060" y="237"/>
                    </a:cubicBezTo>
                    <a:cubicBezTo>
                      <a:pt x="2067" y="232"/>
                      <a:pt x="2074" y="229"/>
                      <a:pt x="2082" y="229"/>
                    </a:cubicBezTo>
                    <a:cubicBezTo>
                      <a:pt x="2088" y="229"/>
                      <a:pt x="2093" y="230"/>
                      <a:pt x="2096" y="231"/>
                    </a:cubicBezTo>
                    <a:lnTo>
                      <a:pt x="2096" y="255"/>
                    </a:lnTo>
                    <a:close/>
                    <a:moveTo>
                      <a:pt x="520" y="150"/>
                    </a:moveTo>
                    <a:cubicBezTo>
                      <a:pt x="512" y="150"/>
                      <a:pt x="512" y="150"/>
                      <a:pt x="512" y="150"/>
                    </a:cubicBezTo>
                    <a:cubicBezTo>
                      <a:pt x="512" y="101"/>
                      <a:pt x="512" y="101"/>
                      <a:pt x="512" y="101"/>
                    </a:cubicBezTo>
                    <a:cubicBezTo>
                      <a:pt x="512" y="97"/>
                      <a:pt x="512" y="92"/>
                      <a:pt x="512" y="87"/>
                    </a:cubicBezTo>
                    <a:cubicBezTo>
                      <a:pt x="512" y="87"/>
                      <a:pt x="512" y="87"/>
                      <a:pt x="512" y="87"/>
                    </a:cubicBezTo>
                    <a:cubicBezTo>
                      <a:pt x="511" y="90"/>
                      <a:pt x="511" y="93"/>
                      <a:pt x="510" y="94"/>
                    </a:cubicBezTo>
                    <a:cubicBezTo>
                      <a:pt x="485" y="150"/>
                      <a:pt x="485" y="150"/>
                      <a:pt x="485" y="150"/>
                    </a:cubicBezTo>
                    <a:cubicBezTo>
                      <a:pt x="481" y="150"/>
                      <a:pt x="481" y="150"/>
                      <a:pt x="481" y="150"/>
                    </a:cubicBezTo>
                    <a:cubicBezTo>
                      <a:pt x="456" y="94"/>
                      <a:pt x="456" y="94"/>
                      <a:pt x="456" y="94"/>
                    </a:cubicBezTo>
                    <a:cubicBezTo>
                      <a:pt x="455" y="93"/>
                      <a:pt x="455" y="90"/>
                      <a:pt x="454" y="87"/>
                    </a:cubicBezTo>
                    <a:cubicBezTo>
                      <a:pt x="454" y="87"/>
                      <a:pt x="454" y="87"/>
                      <a:pt x="454" y="87"/>
                    </a:cubicBezTo>
                    <a:cubicBezTo>
                      <a:pt x="454" y="90"/>
                      <a:pt x="454" y="95"/>
                      <a:pt x="454" y="101"/>
                    </a:cubicBezTo>
                    <a:cubicBezTo>
                      <a:pt x="454" y="150"/>
                      <a:pt x="454" y="150"/>
                      <a:pt x="454" y="150"/>
                    </a:cubicBezTo>
                    <a:cubicBezTo>
                      <a:pt x="446" y="150"/>
                      <a:pt x="446" y="150"/>
                      <a:pt x="446" y="150"/>
                    </a:cubicBezTo>
                    <a:cubicBezTo>
                      <a:pt x="446" y="77"/>
                      <a:pt x="446" y="77"/>
                      <a:pt x="446" y="77"/>
                    </a:cubicBezTo>
                    <a:cubicBezTo>
                      <a:pt x="457" y="77"/>
                      <a:pt x="457" y="77"/>
                      <a:pt x="457" y="77"/>
                    </a:cubicBezTo>
                    <a:cubicBezTo>
                      <a:pt x="479" y="128"/>
                      <a:pt x="479" y="128"/>
                      <a:pt x="479" y="128"/>
                    </a:cubicBezTo>
                    <a:cubicBezTo>
                      <a:pt x="481" y="132"/>
                      <a:pt x="482" y="135"/>
                      <a:pt x="483" y="137"/>
                    </a:cubicBezTo>
                    <a:cubicBezTo>
                      <a:pt x="483" y="137"/>
                      <a:pt x="483" y="137"/>
                      <a:pt x="483" y="137"/>
                    </a:cubicBezTo>
                    <a:cubicBezTo>
                      <a:pt x="485" y="133"/>
                      <a:pt x="486" y="130"/>
                      <a:pt x="487" y="128"/>
                    </a:cubicBezTo>
                    <a:cubicBezTo>
                      <a:pt x="509" y="77"/>
                      <a:pt x="509" y="77"/>
                      <a:pt x="509" y="77"/>
                    </a:cubicBezTo>
                    <a:cubicBezTo>
                      <a:pt x="520" y="77"/>
                      <a:pt x="520" y="77"/>
                      <a:pt x="520" y="77"/>
                    </a:cubicBezTo>
                    <a:lnTo>
                      <a:pt x="520" y="150"/>
                    </a:lnTo>
                    <a:close/>
                    <a:moveTo>
                      <a:pt x="548" y="79"/>
                    </a:moveTo>
                    <a:cubicBezTo>
                      <a:pt x="548" y="81"/>
                      <a:pt x="547" y="82"/>
                      <a:pt x="546" y="83"/>
                    </a:cubicBezTo>
                    <a:cubicBezTo>
                      <a:pt x="545" y="84"/>
                      <a:pt x="544" y="85"/>
                      <a:pt x="542" y="85"/>
                    </a:cubicBezTo>
                    <a:cubicBezTo>
                      <a:pt x="541" y="85"/>
                      <a:pt x="540" y="84"/>
                      <a:pt x="539" y="83"/>
                    </a:cubicBezTo>
                    <a:cubicBezTo>
                      <a:pt x="537" y="82"/>
                      <a:pt x="537" y="81"/>
                      <a:pt x="537" y="79"/>
                    </a:cubicBezTo>
                    <a:cubicBezTo>
                      <a:pt x="537" y="78"/>
                      <a:pt x="537" y="77"/>
                      <a:pt x="539" y="75"/>
                    </a:cubicBezTo>
                    <a:cubicBezTo>
                      <a:pt x="540" y="74"/>
                      <a:pt x="541" y="74"/>
                      <a:pt x="542" y="74"/>
                    </a:cubicBezTo>
                    <a:cubicBezTo>
                      <a:pt x="544" y="74"/>
                      <a:pt x="545" y="74"/>
                      <a:pt x="546" y="75"/>
                    </a:cubicBezTo>
                    <a:cubicBezTo>
                      <a:pt x="547" y="77"/>
                      <a:pt x="548" y="78"/>
                      <a:pt x="548" y="79"/>
                    </a:cubicBezTo>
                    <a:close/>
                    <a:moveTo>
                      <a:pt x="546" y="150"/>
                    </a:moveTo>
                    <a:cubicBezTo>
                      <a:pt x="538" y="150"/>
                      <a:pt x="538" y="150"/>
                      <a:pt x="538" y="150"/>
                    </a:cubicBezTo>
                    <a:cubicBezTo>
                      <a:pt x="538" y="98"/>
                      <a:pt x="538" y="98"/>
                      <a:pt x="538" y="98"/>
                    </a:cubicBezTo>
                    <a:cubicBezTo>
                      <a:pt x="546" y="98"/>
                      <a:pt x="546" y="98"/>
                      <a:pt x="546" y="98"/>
                    </a:cubicBezTo>
                    <a:lnTo>
                      <a:pt x="546" y="150"/>
                    </a:lnTo>
                    <a:close/>
                    <a:moveTo>
                      <a:pt x="598" y="148"/>
                    </a:moveTo>
                    <a:cubicBezTo>
                      <a:pt x="594" y="150"/>
                      <a:pt x="590" y="151"/>
                      <a:pt x="584" y="151"/>
                    </a:cubicBezTo>
                    <a:cubicBezTo>
                      <a:pt x="577" y="151"/>
                      <a:pt x="571" y="149"/>
                      <a:pt x="566" y="144"/>
                    </a:cubicBezTo>
                    <a:cubicBezTo>
                      <a:pt x="562" y="139"/>
                      <a:pt x="559" y="133"/>
                      <a:pt x="559" y="125"/>
                    </a:cubicBezTo>
                    <a:cubicBezTo>
                      <a:pt x="559" y="117"/>
                      <a:pt x="562" y="110"/>
                      <a:pt x="567" y="105"/>
                    </a:cubicBezTo>
                    <a:cubicBezTo>
                      <a:pt x="572" y="99"/>
                      <a:pt x="578" y="97"/>
                      <a:pt x="586" y="97"/>
                    </a:cubicBezTo>
                    <a:cubicBezTo>
                      <a:pt x="591" y="97"/>
                      <a:pt x="595" y="98"/>
                      <a:pt x="598" y="99"/>
                    </a:cubicBezTo>
                    <a:cubicBezTo>
                      <a:pt x="598" y="108"/>
                      <a:pt x="598" y="108"/>
                      <a:pt x="598" y="108"/>
                    </a:cubicBezTo>
                    <a:cubicBezTo>
                      <a:pt x="595" y="105"/>
                      <a:pt x="590" y="104"/>
                      <a:pt x="586" y="104"/>
                    </a:cubicBezTo>
                    <a:cubicBezTo>
                      <a:pt x="581" y="104"/>
                      <a:pt x="576" y="106"/>
                      <a:pt x="573" y="109"/>
                    </a:cubicBezTo>
                    <a:cubicBezTo>
                      <a:pt x="570" y="113"/>
                      <a:pt x="568" y="118"/>
                      <a:pt x="568" y="124"/>
                    </a:cubicBezTo>
                    <a:cubicBezTo>
                      <a:pt x="568" y="131"/>
                      <a:pt x="569" y="135"/>
                      <a:pt x="573" y="139"/>
                    </a:cubicBezTo>
                    <a:cubicBezTo>
                      <a:pt x="576" y="142"/>
                      <a:pt x="580" y="144"/>
                      <a:pt x="586" y="144"/>
                    </a:cubicBezTo>
                    <a:cubicBezTo>
                      <a:pt x="590" y="144"/>
                      <a:pt x="594" y="143"/>
                      <a:pt x="598" y="140"/>
                    </a:cubicBezTo>
                    <a:lnTo>
                      <a:pt x="598" y="148"/>
                    </a:lnTo>
                    <a:close/>
                    <a:moveTo>
                      <a:pt x="638" y="106"/>
                    </a:moveTo>
                    <a:cubicBezTo>
                      <a:pt x="637" y="105"/>
                      <a:pt x="634" y="105"/>
                      <a:pt x="632" y="105"/>
                    </a:cubicBezTo>
                    <a:cubicBezTo>
                      <a:pt x="628" y="105"/>
                      <a:pt x="625" y="106"/>
                      <a:pt x="623" y="109"/>
                    </a:cubicBezTo>
                    <a:cubicBezTo>
                      <a:pt x="621" y="113"/>
                      <a:pt x="619" y="117"/>
                      <a:pt x="619" y="123"/>
                    </a:cubicBezTo>
                    <a:cubicBezTo>
                      <a:pt x="619" y="150"/>
                      <a:pt x="619" y="150"/>
                      <a:pt x="619" y="150"/>
                    </a:cubicBezTo>
                    <a:cubicBezTo>
                      <a:pt x="611" y="150"/>
                      <a:pt x="611" y="150"/>
                      <a:pt x="611" y="150"/>
                    </a:cubicBezTo>
                    <a:cubicBezTo>
                      <a:pt x="611" y="98"/>
                      <a:pt x="611" y="98"/>
                      <a:pt x="611" y="98"/>
                    </a:cubicBezTo>
                    <a:cubicBezTo>
                      <a:pt x="619" y="98"/>
                      <a:pt x="619" y="98"/>
                      <a:pt x="619" y="98"/>
                    </a:cubicBezTo>
                    <a:cubicBezTo>
                      <a:pt x="619" y="109"/>
                      <a:pt x="619" y="109"/>
                      <a:pt x="619" y="109"/>
                    </a:cubicBezTo>
                    <a:cubicBezTo>
                      <a:pt x="619" y="109"/>
                      <a:pt x="619" y="109"/>
                      <a:pt x="619" y="109"/>
                    </a:cubicBezTo>
                    <a:cubicBezTo>
                      <a:pt x="621" y="105"/>
                      <a:pt x="623" y="102"/>
                      <a:pt x="625" y="100"/>
                    </a:cubicBezTo>
                    <a:cubicBezTo>
                      <a:pt x="627" y="98"/>
                      <a:pt x="630" y="97"/>
                      <a:pt x="633" y="97"/>
                    </a:cubicBezTo>
                    <a:cubicBezTo>
                      <a:pt x="635" y="97"/>
                      <a:pt x="637" y="97"/>
                      <a:pt x="638" y="98"/>
                    </a:cubicBezTo>
                    <a:lnTo>
                      <a:pt x="638" y="106"/>
                    </a:lnTo>
                    <a:close/>
                    <a:moveTo>
                      <a:pt x="693" y="124"/>
                    </a:moveTo>
                    <a:cubicBezTo>
                      <a:pt x="693" y="132"/>
                      <a:pt x="691" y="139"/>
                      <a:pt x="686" y="144"/>
                    </a:cubicBezTo>
                    <a:cubicBezTo>
                      <a:pt x="681" y="149"/>
                      <a:pt x="675" y="151"/>
                      <a:pt x="667" y="151"/>
                    </a:cubicBezTo>
                    <a:cubicBezTo>
                      <a:pt x="659" y="151"/>
                      <a:pt x="653" y="149"/>
                      <a:pt x="648" y="144"/>
                    </a:cubicBezTo>
                    <a:cubicBezTo>
                      <a:pt x="644" y="139"/>
                      <a:pt x="642" y="132"/>
                      <a:pt x="642" y="125"/>
                    </a:cubicBezTo>
                    <a:cubicBezTo>
                      <a:pt x="642" y="116"/>
                      <a:pt x="644" y="109"/>
                      <a:pt x="649" y="104"/>
                    </a:cubicBezTo>
                    <a:cubicBezTo>
                      <a:pt x="654" y="99"/>
                      <a:pt x="660" y="97"/>
                      <a:pt x="668" y="97"/>
                    </a:cubicBezTo>
                    <a:cubicBezTo>
                      <a:pt x="676" y="97"/>
                      <a:pt x="682" y="99"/>
                      <a:pt x="686" y="104"/>
                    </a:cubicBezTo>
                    <a:cubicBezTo>
                      <a:pt x="691" y="109"/>
                      <a:pt x="693" y="115"/>
                      <a:pt x="693" y="124"/>
                    </a:cubicBezTo>
                    <a:close/>
                    <a:moveTo>
                      <a:pt x="684" y="124"/>
                    </a:moveTo>
                    <a:cubicBezTo>
                      <a:pt x="684" y="117"/>
                      <a:pt x="683" y="112"/>
                      <a:pt x="680" y="109"/>
                    </a:cubicBezTo>
                    <a:cubicBezTo>
                      <a:pt x="677" y="105"/>
                      <a:pt x="673" y="104"/>
                      <a:pt x="668" y="104"/>
                    </a:cubicBezTo>
                    <a:cubicBezTo>
                      <a:pt x="662" y="104"/>
                      <a:pt x="658" y="105"/>
                      <a:pt x="655" y="109"/>
                    </a:cubicBezTo>
                    <a:cubicBezTo>
                      <a:pt x="652" y="112"/>
                      <a:pt x="650" y="118"/>
                      <a:pt x="650" y="124"/>
                    </a:cubicBezTo>
                    <a:cubicBezTo>
                      <a:pt x="650" y="130"/>
                      <a:pt x="652" y="135"/>
                      <a:pt x="655" y="139"/>
                    </a:cubicBezTo>
                    <a:cubicBezTo>
                      <a:pt x="658" y="142"/>
                      <a:pt x="662" y="144"/>
                      <a:pt x="668" y="144"/>
                    </a:cubicBezTo>
                    <a:cubicBezTo>
                      <a:pt x="673" y="144"/>
                      <a:pt x="677" y="142"/>
                      <a:pt x="680" y="139"/>
                    </a:cubicBezTo>
                    <a:cubicBezTo>
                      <a:pt x="683" y="135"/>
                      <a:pt x="684" y="130"/>
                      <a:pt x="684" y="124"/>
                    </a:cubicBezTo>
                    <a:close/>
                    <a:moveTo>
                      <a:pt x="734" y="136"/>
                    </a:moveTo>
                    <a:cubicBezTo>
                      <a:pt x="734" y="140"/>
                      <a:pt x="733" y="144"/>
                      <a:pt x="729" y="147"/>
                    </a:cubicBezTo>
                    <a:cubicBezTo>
                      <a:pt x="726" y="150"/>
                      <a:pt x="721" y="151"/>
                      <a:pt x="715" y="151"/>
                    </a:cubicBezTo>
                    <a:cubicBezTo>
                      <a:pt x="710" y="151"/>
                      <a:pt x="706" y="150"/>
                      <a:pt x="702" y="148"/>
                    </a:cubicBezTo>
                    <a:cubicBezTo>
                      <a:pt x="702" y="139"/>
                      <a:pt x="702" y="139"/>
                      <a:pt x="702" y="139"/>
                    </a:cubicBezTo>
                    <a:cubicBezTo>
                      <a:pt x="706" y="142"/>
                      <a:pt x="711" y="144"/>
                      <a:pt x="716" y="144"/>
                    </a:cubicBezTo>
                    <a:cubicBezTo>
                      <a:pt x="722" y="144"/>
                      <a:pt x="726" y="142"/>
                      <a:pt x="726" y="137"/>
                    </a:cubicBezTo>
                    <a:cubicBezTo>
                      <a:pt x="726" y="135"/>
                      <a:pt x="725" y="133"/>
                      <a:pt x="724" y="132"/>
                    </a:cubicBezTo>
                    <a:cubicBezTo>
                      <a:pt x="722" y="130"/>
                      <a:pt x="719" y="129"/>
                      <a:pt x="715" y="127"/>
                    </a:cubicBezTo>
                    <a:cubicBezTo>
                      <a:pt x="711" y="125"/>
                      <a:pt x="708" y="123"/>
                      <a:pt x="706" y="121"/>
                    </a:cubicBezTo>
                    <a:cubicBezTo>
                      <a:pt x="704" y="119"/>
                      <a:pt x="702" y="116"/>
                      <a:pt x="702" y="112"/>
                    </a:cubicBezTo>
                    <a:cubicBezTo>
                      <a:pt x="702" y="107"/>
                      <a:pt x="704" y="104"/>
                      <a:pt x="708" y="101"/>
                    </a:cubicBezTo>
                    <a:cubicBezTo>
                      <a:pt x="711" y="98"/>
                      <a:pt x="715" y="97"/>
                      <a:pt x="721" y="97"/>
                    </a:cubicBezTo>
                    <a:cubicBezTo>
                      <a:pt x="725" y="97"/>
                      <a:pt x="729" y="97"/>
                      <a:pt x="732" y="99"/>
                    </a:cubicBezTo>
                    <a:cubicBezTo>
                      <a:pt x="732" y="107"/>
                      <a:pt x="732" y="107"/>
                      <a:pt x="732" y="107"/>
                    </a:cubicBezTo>
                    <a:cubicBezTo>
                      <a:pt x="728" y="105"/>
                      <a:pt x="725" y="104"/>
                      <a:pt x="720" y="104"/>
                    </a:cubicBezTo>
                    <a:cubicBezTo>
                      <a:pt x="717" y="104"/>
                      <a:pt x="715" y="104"/>
                      <a:pt x="713" y="106"/>
                    </a:cubicBezTo>
                    <a:cubicBezTo>
                      <a:pt x="712" y="107"/>
                      <a:pt x="711" y="109"/>
                      <a:pt x="711" y="111"/>
                    </a:cubicBezTo>
                    <a:cubicBezTo>
                      <a:pt x="711" y="113"/>
                      <a:pt x="712" y="115"/>
                      <a:pt x="713" y="116"/>
                    </a:cubicBezTo>
                    <a:cubicBezTo>
                      <a:pt x="714" y="118"/>
                      <a:pt x="717" y="119"/>
                      <a:pt x="721" y="121"/>
                    </a:cubicBezTo>
                    <a:cubicBezTo>
                      <a:pt x="725" y="123"/>
                      <a:pt x="728" y="125"/>
                      <a:pt x="730" y="126"/>
                    </a:cubicBezTo>
                    <a:cubicBezTo>
                      <a:pt x="733" y="129"/>
                      <a:pt x="734" y="132"/>
                      <a:pt x="734" y="136"/>
                    </a:cubicBezTo>
                    <a:close/>
                    <a:moveTo>
                      <a:pt x="794" y="124"/>
                    </a:moveTo>
                    <a:cubicBezTo>
                      <a:pt x="794" y="132"/>
                      <a:pt x="791" y="139"/>
                      <a:pt x="787" y="144"/>
                    </a:cubicBezTo>
                    <a:cubicBezTo>
                      <a:pt x="782" y="149"/>
                      <a:pt x="776" y="151"/>
                      <a:pt x="768" y="151"/>
                    </a:cubicBezTo>
                    <a:cubicBezTo>
                      <a:pt x="760" y="151"/>
                      <a:pt x="754" y="149"/>
                      <a:pt x="749" y="144"/>
                    </a:cubicBezTo>
                    <a:cubicBezTo>
                      <a:pt x="745" y="139"/>
                      <a:pt x="742" y="132"/>
                      <a:pt x="742" y="125"/>
                    </a:cubicBezTo>
                    <a:cubicBezTo>
                      <a:pt x="742" y="116"/>
                      <a:pt x="745" y="109"/>
                      <a:pt x="750" y="104"/>
                    </a:cubicBezTo>
                    <a:cubicBezTo>
                      <a:pt x="755" y="99"/>
                      <a:pt x="761" y="97"/>
                      <a:pt x="769" y="97"/>
                    </a:cubicBezTo>
                    <a:cubicBezTo>
                      <a:pt x="777" y="97"/>
                      <a:pt x="783" y="99"/>
                      <a:pt x="787" y="104"/>
                    </a:cubicBezTo>
                    <a:cubicBezTo>
                      <a:pt x="791" y="109"/>
                      <a:pt x="794" y="115"/>
                      <a:pt x="794" y="124"/>
                    </a:cubicBezTo>
                    <a:close/>
                    <a:moveTo>
                      <a:pt x="785" y="124"/>
                    </a:moveTo>
                    <a:cubicBezTo>
                      <a:pt x="785" y="117"/>
                      <a:pt x="784" y="112"/>
                      <a:pt x="781" y="109"/>
                    </a:cubicBezTo>
                    <a:cubicBezTo>
                      <a:pt x="778" y="105"/>
                      <a:pt x="774" y="104"/>
                      <a:pt x="768" y="104"/>
                    </a:cubicBezTo>
                    <a:cubicBezTo>
                      <a:pt x="763" y="104"/>
                      <a:pt x="759" y="105"/>
                      <a:pt x="756" y="109"/>
                    </a:cubicBezTo>
                    <a:cubicBezTo>
                      <a:pt x="753" y="112"/>
                      <a:pt x="751" y="118"/>
                      <a:pt x="751" y="124"/>
                    </a:cubicBezTo>
                    <a:cubicBezTo>
                      <a:pt x="751" y="130"/>
                      <a:pt x="753" y="135"/>
                      <a:pt x="756" y="139"/>
                    </a:cubicBezTo>
                    <a:cubicBezTo>
                      <a:pt x="759" y="142"/>
                      <a:pt x="763" y="144"/>
                      <a:pt x="768" y="144"/>
                    </a:cubicBezTo>
                    <a:cubicBezTo>
                      <a:pt x="774" y="144"/>
                      <a:pt x="778" y="142"/>
                      <a:pt x="781" y="139"/>
                    </a:cubicBezTo>
                    <a:cubicBezTo>
                      <a:pt x="784" y="135"/>
                      <a:pt x="785" y="130"/>
                      <a:pt x="785" y="124"/>
                    </a:cubicBezTo>
                    <a:close/>
                    <a:moveTo>
                      <a:pt x="830" y="80"/>
                    </a:moveTo>
                    <a:cubicBezTo>
                      <a:pt x="829" y="79"/>
                      <a:pt x="827" y="79"/>
                      <a:pt x="825" y="79"/>
                    </a:cubicBezTo>
                    <a:cubicBezTo>
                      <a:pt x="819" y="79"/>
                      <a:pt x="816" y="83"/>
                      <a:pt x="816" y="90"/>
                    </a:cubicBezTo>
                    <a:cubicBezTo>
                      <a:pt x="816" y="98"/>
                      <a:pt x="816" y="98"/>
                      <a:pt x="816" y="98"/>
                    </a:cubicBezTo>
                    <a:cubicBezTo>
                      <a:pt x="828" y="98"/>
                      <a:pt x="828" y="98"/>
                      <a:pt x="828" y="98"/>
                    </a:cubicBezTo>
                    <a:cubicBezTo>
                      <a:pt x="828" y="105"/>
                      <a:pt x="828" y="105"/>
                      <a:pt x="828" y="105"/>
                    </a:cubicBezTo>
                    <a:cubicBezTo>
                      <a:pt x="816" y="105"/>
                      <a:pt x="816" y="105"/>
                      <a:pt x="816" y="105"/>
                    </a:cubicBezTo>
                    <a:cubicBezTo>
                      <a:pt x="816" y="150"/>
                      <a:pt x="816" y="150"/>
                      <a:pt x="816" y="150"/>
                    </a:cubicBezTo>
                    <a:cubicBezTo>
                      <a:pt x="808" y="150"/>
                      <a:pt x="808" y="150"/>
                      <a:pt x="808" y="150"/>
                    </a:cubicBezTo>
                    <a:cubicBezTo>
                      <a:pt x="808" y="105"/>
                      <a:pt x="808" y="105"/>
                      <a:pt x="808" y="105"/>
                    </a:cubicBezTo>
                    <a:cubicBezTo>
                      <a:pt x="799" y="105"/>
                      <a:pt x="799" y="105"/>
                      <a:pt x="799" y="105"/>
                    </a:cubicBezTo>
                    <a:cubicBezTo>
                      <a:pt x="799" y="98"/>
                      <a:pt x="799" y="98"/>
                      <a:pt x="799" y="98"/>
                    </a:cubicBezTo>
                    <a:cubicBezTo>
                      <a:pt x="808" y="98"/>
                      <a:pt x="808" y="98"/>
                      <a:pt x="808" y="98"/>
                    </a:cubicBezTo>
                    <a:cubicBezTo>
                      <a:pt x="808" y="90"/>
                      <a:pt x="808" y="90"/>
                      <a:pt x="808" y="90"/>
                    </a:cubicBezTo>
                    <a:cubicBezTo>
                      <a:pt x="808" y="84"/>
                      <a:pt x="810" y="79"/>
                      <a:pt x="813" y="76"/>
                    </a:cubicBezTo>
                    <a:cubicBezTo>
                      <a:pt x="816" y="73"/>
                      <a:pt x="820" y="72"/>
                      <a:pt x="824" y="72"/>
                    </a:cubicBezTo>
                    <a:cubicBezTo>
                      <a:pt x="827" y="72"/>
                      <a:pt x="829" y="72"/>
                      <a:pt x="830" y="73"/>
                    </a:cubicBezTo>
                    <a:lnTo>
                      <a:pt x="830" y="80"/>
                    </a:lnTo>
                    <a:close/>
                    <a:moveTo>
                      <a:pt x="863" y="149"/>
                    </a:moveTo>
                    <a:cubicBezTo>
                      <a:pt x="861" y="151"/>
                      <a:pt x="859" y="151"/>
                      <a:pt x="855" y="151"/>
                    </a:cubicBezTo>
                    <a:cubicBezTo>
                      <a:pt x="846" y="151"/>
                      <a:pt x="842" y="146"/>
                      <a:pt x="842" y="136"/>
                    </a:cubicBezTo>
                    <a:cubicBezTo>
                      <a:pt x="842" y="105"/>
                      <a:pt x="842" y="105"/>
                      <a:pt x="842" y="105"/>
                    </a:cubicBezTo>
                    <a:cubicBezTo>
                      <a:pt x="833" y="105"/>
                      <a:pt x="833" y="105"/>
                      <a:pt x="833" y="105"/>
                    </a:cubicBezTo>
                    <a:cubicBezTo>
                      <a:pt x="833" y="98"/>
                      <a:pt x="833" y="98"/>
                      <a:pt x="833" y="98"/>
                    </a:cubicBezTo>
                    <a:cubicBezTo>
                      <a:pt x="842" y="98"/>
                      <a:pt x="842" y="98"/>
                      <a:pt x="842" y="98"/>
                    </a:cubicBezTo>
                    <a:cubicBezTo>
                      <a:pt x="842" y="85"/>
                      <a:pt x="842" y="85"/>
                      <a:pt x="842" y="85"/>
                    </a:cubicBezTo>
                    <a:cubicBezTo>
                      <a:pt x="844" y="84"/>
                      <a:pt x="847" y="84"/>
                      <a:pt x="850" y="83"/>
                    </a:cubicBezTo>
                    <a:cubicBezTo>
                      <a:pt x="850" y="98"/>
                      <a:pt x="850" y="98"/>
                      <a:pt x="850" y="98"/>
                    </a:cubicBezTo>
                    <a:cubicBezTo>
                      <a:pt x="863" y="98"/>
                      <a:pt x="863" y="98"/>
                      <a:pt x="863" y="98"/>
                    </a:cubicBezTo>
                    <a:cubicBezTo>
                      <a:pt x="863" y="105"/>
                      <a:pt x="863" y="105"/>
                      <a:pt x="863" y="105"/>
                    </a:cubicBezTo>
                    <a:cubicBezTo>
                      <a:pt x="850" y="105"/>
                      <a:pt x="850" y="105"/>
                      <a:pt x="850" y="105"/>
                    </a:cubicBezTo>
                    <a:cubicBezTo>
                      <a:pt x="850" y="134"/>
                      <a:pt x="850" y="134"/>
                      <a:pt x="850" y="134"/>
                    </a:cubicBezTo>
                    <a:cubicBezTo>
                      <a:pt x="850" y="138"/>
                      <a:pt x="851" y="140"/>
                      <a:pt x="852" y="142"/>
                    </a:cubicBezTo>
                    <a:cubicBezTo>
                      <a:pt x="853" y="143"/>
                      <a:pt x="855" y="144"/>
                      <a:pt x="858" y="144"/>
                    </a:cubicBezTo>
                    <a:cubicBezTo>
                      <a:pt x="860" y="144"/>
                      <a:pt x="862" y="143"/>
                      <a:pt x="863" y="142"/>
                    </a:cubicBezTo>
                    <a:lnTo>
                      <a:pt x="863" y="149"/>
                    </a:lnTo>
                    <a:close/>
                    <a:moveTo>
                      <a:pt x="899" y="101"/>
                    </a:moveTo>
                    <a:cubicBezTo>
                      <a:pt x="899" y="106"/>
                      <a:pt x="898" y="109"/>
                      <a:pt x="895" y="112"/>
                    </a:cubicBezTo>
                    <a:cubicBezTo>
                      <a:pt x="892" y="115"/>
                      <a:pt x="888" y="116"/>
                      <a:pt x="884" y="116"/>
                    </a:cubicBezTo>
                    <a:cubicBezTo>
                      <a:pt x="880" y="116"/>
                      <a:pt x="877" y="115"/>
                      <a:pt x="874" y="112"/>
                    </a:cubicBezTo>
                    <a:cubicBezTo>
                      <a:pt x="871" y="109"/>
                      <a:pt x="870" y="106"/>
                      <a:pt x="870" y="102"/>
                    </a:cubicBezTo>
                    <a:cubicBezTo>
                      <a:pt x="870" y="97"/>
                      <a:pt x="871" y="94"/>
                      <a:pt x="874" y="91"/>
                    </a:cubicBezTo>
                    <a:cubicBezTo>
                      <a:pt x="877" y="88"/>
                      <a:pt x="880" y="87"/>
                      <a:pt x="884" y="87"/>
                    </a:cubicBezTo>
                    <a:cubicBezTo>
                      <a:pt x="889" y="87"/>
                      <a:pt x="892" y="88"/>
                      <a:pt x="895" y="91"/>
                    </a:cubicBezTo>
                    <a:cubicBezTo>
                      <a:pt x="898" y="94"/>
                      <a:pt x="899" y="97"/>
                      <a:pt x="899" y="101"/>
                    </a:cubicBezTo>
                    <a:close/>
                    <a:moveTo>
                      <a:pt x="897" y="102"/>
                    </a:moveTo>
                    <a:cubicBezTo>
                      <a:pt x="897" y="98"/>
                      <a:pt x="896" y="95"/>
                      <a:pt x="894" y="92"/>
                    </a:cubicBezTo>
                    <a:cubicBezTo>
                      <a:pt x="891" y="90"/>
                      <a:pt x="888" y="89"/>
                      <a:pt x="884" y="89"/>
                    </a:cubicBezTo>
                    <a:cubicBezTo>
                      <a:pt x="881" y="89"/>
                      <a:pt x="878" y="90"/>
                      <a:pt x="875" y="92"/>
                    </a:cubicBezTo>
                    <a:cubicBezTo>
                      <a:pt x="873" y="95"/>
                      <a:pt x="871" y="98"/>
                      <a:pt x="871" y="102"/>
                    </a:cubicBezTo>
                    <a:cubicBezTo>
                      <a:pt x="871" y="105"/>
                      <a:pt x="873" y="108"/>
                      <a:pt x="875" y="111"/>
                    </a:cubicBezTo>
                    <a:cubicBezTo>
                      <a:pt x="878" y="113"/>
                      <a:pt x="881" y="114"/>
                      <a:pt x="884" y="114"/>
                    </a:cubicBezTo>
                    <a:cubicBezTo>
                      <a:pt x="888" y="114"/>
                      <a:pt x="891" y="113"/>
                      <a:pt x="894" y="111"/>
                    </a:cubicBezTo>
                    <a:cubicBezTo>
                      <a:pt x="896" y="108"/>
                      <a:pt x="897" y="105"/>
                      <a:pt x="897" y="102"/>
                    </a:cubicBezTo>
                    <a:close/>
                    <a:moveTo>
                      <a:pt x="892" y="111"/>
                    </a:moveTo>
                    <a:cubicBezTo>
                      <a:pt x="888" y="111"/>
                      <a:pt x="888" y="111"/>
                      <a:pt x="888" y="111"/>
                    </a:cubicBezTo>
                    <a:cubicBezTo>
                      <a:pt x="886" y="106"/>
                      <a:pt x="886" y="106"/>
                      <a:pt x="886" y="106"/>
                    </a:cubicBezTo>
                    <a:cubicBezTo>
                      <a:pt x="885" y="104"/>
                      <a:pt x="884" y="103"/>
                      <a:pt x="883" y="103"/>
                    </a:cubicBezTo>
                    <a:cubicBezTo>
                      <a:pt x="881" y="103"/>
                      <a:pt x="881" y="103"/>
                      <a:pt x="881" y="103"/>
                    </a:cubicBezTo>
                    <a:cubicBezTo>
                      <a:pt x="881" y="111"/>
                      <a:pt x="881" y="111"/>
                      <a:pt x="881" y="111"/>
                    </a:cubicBezTo>
                    <a:cubicBezTo>
                      <a:pt x="879" y="111"/>
                      <a:pt x="879" y="111"/>
                      <a:pt x="879" y="111"/>
                    </a:cubicBezTo>
                    <a:cubicBezTo>
                      <a:pt x="879" y="92"/>
                      <a:pt x="879" y="92"/>
                      <a:pt x="879" y="92"/>
                    </a:cubicBezTo>
                    <a:cubicBezTo>
                      <a:pt x="884" y="92"/>
                      <a:pt x="884" y="92"/>
                      <a:pt x="884" y="92"/>
                    </a:cubicBezTo>
                    <a:cubicBezTo>
                      <a:pt x="886" y="92"/>
                      <a:pt x="888" y="93"/>
                      <a:pt x="889" y="94"/>
                    </a:cubicBezTo>
                    <a:cubicBezTo>
                      <a:pt x="890" y="94"/>
                      <a:pt x="891" y="96"/>
                      <a:pt x="891" y="97"/>
                    </a:cubicBezTo>
                    <a:cubicBezTo>
                      <a:pt x="891" y="98"/>
                      <a:pt x="890" y="99"/>
                      <a:pt x="889" y="100"/>
                    </a:cubicBezTo>
                    <a:cubicBezTo>
                      <a:pt x="889" y="101"/>
                      <a:pt x="887" y="102"/>
                      <a:pt x="886" y="102"/>
                    </a:cubicBezTo>
                    <a:cubicBezTo>
                      <a:pt x="886" y="102"/>
                      <a:pt x="886" y="102"/>
                      <a:pt x="886" y="102"/>
                    </a:cubicBezTo>
                    <a:cubicBezTo>
                      <a:pt x="887" y="102"/>
                      <a:pt x="888" y="104"/>
                      <a:pt x="889" y="106"/>
                    </a:cubicBezTo>
                    <a:lnTo>
                      <a:pt x="892" y="111"/>
                    </a:lnTo>
                    <a:close/>
                    <a:moveTo>
                      <a:pt x="888" y="97"/>
                    </a:moveTo>
                    <a:cubicBezTo>
                      <a:pt x="888" y="96"/>
                      <a:pt x="888" y="96"/>
                      <a:pt x="887" y="95"/>
                    </a:cubicBezTo>
                    <a:cubicBezTo>
                      <a:pt x="886" y="95"/>
                      <a:pt x="885" y="94"/>
                      <a:pt x="884" y="94"/>
                    </a:cubicBezTo>
                    <a:cubicBezTo>
                      <a:pt x="881" y="94"/>
                      <a:pt x="881" y="94"/>
                      <a:pt x="881" y="94"/>
                    </a:cubicBezTo>
                    <a:cubicBezTo>
                      <a:pt x="881" y="101"/>
                      <a:pt x="881" y="101"/>
                      <a:pt x="881" y="101"/>
                    </a:cubicBezTo>
                    <a:cubicBezTo>
                      <a:pt x="884" y="101"/>
                      <a:pt x="884" y="101"/>
                      <a:pt x="884" y="101"/>
                    </a:cubicBezTo>
                    <a:cubicBezTo>
                      <a:pt x="887" y="101"/>
                      <a:pt x="888" y="100"/>
                      <a:pt x="888" y="97"/>
                    </a:cubicBezTo>
                    <a:close/>
                    <a:moveTo>
                      <a:pt x="2130" y="375"/>
                    </a:moveTo>
                    <a:cubicBezTo>
                      <a:pt x="2130" y="366"/>
                      <a:pt x="2130" y="366"/>
                      <a:pt x="2130" y="366"/>
                    </a:cubicBezTo>
                    <a:cubicBezTo>
                      <a:pt x="2169" y="323"/>
                      <a:pt x="2169" y="323"/>
                      <a:pt x="2169" y="323"/>
                    </a:cubicBezTo>
                    <a:cubicBezTo>
                      <a:pt x="2183" y="308"/>
                      <a:pt x="2193" y="297"/>
                      <a:pt x="2197" y="290"/>
                    </a:cubicBezTo>
                    <a:cubicBezTo>
                      <a:pt x="2202" y="283"/>
                      <a:pt x="2204" y="275"/>
                      <a:pt x="2204" y="266"/>
                    </a:cubicBezTo>
                    <a:cubicBezTo>
                      <a:pt x="2204" y="256"/>
                      <a:pt x="2201" y="249"/>
                      <a:pt x="2196" y="244"/>
                    </a:cubicBezTo>
                    <a:cubicBezTo>
                      <a:pt x="2191" y="239"/>
                      <a:pt x="2183" y="236"/>
                      <a:pt x="2173" y="236"/>
                    </a:cubicBezTo>
                    <a:cubicBezTo>
                      <a:pt x="2161" y="236"/>
                      <a:pt x="2148" y="241"/>
                      <a:pt x="2137" y="251"/>
                    </a:cubicBezTo>
                    <a:cubicBezTo>
                      <a:pt x="2137" y="240"/>
                      <a:pt x="2137" y="240"/>
                      <a:pt x="2137" y="240"/>
                    </a:cubicBezTo>
                    <a:cubicBezTo>
                      <a:pt x="2148" y="232"/>
                      <a:pt x="2161" y="227"/>
                      <a:pt x="2175" y="227"/>
                    </a:cubicBezTo>
                    <a:cubicBezTo>
                      <a:pt x="2187" y="227"/>
                      <a:pt x="2197" y="231"/>
                      <a:pt x="2203" y="237"/>
                    </a:cubicBezTo>
                    <a:cubicBezTo>
                      <a:pt x="2210" y="244"/>
                      <a:pt x="2214" y="253"/>
                      <a:pt x="2214" y="264"/>
                    </a:cubicBezTo>
                    <a:cubicBezTo>
                      <a:pt x="2214" y="274"/>
                      <a:pt x="2211" y="283"/>
                      <a:pt x="2206" y="292"/>
                    </a:cubicBezTo>
                    <a:cubicBezTo>
                      <a:pt x="2202" y="300"/>
                      <a:pt x="2191" y="312"/>
                      <a:pt x="2176" y="329"/>
                    </a:cubicBezTo>
                    <a:cubicBezTo>
                      <a:pt x="2140" y="367"/>
                      <a:pt x="2140" y="367"/>
                      <a:pt x="2140" y="367"/>
                    </a:cubicBezTo>
                    <a:cubicBezTo>
                      <a:pt x="2140" y="367"/>
                      <a:pt x="2140" y="367"/>
                      <a:pt x="2140" y="367"/>
                    </a:cubicBezTo>
                    <a:cubicBezTo>
                      <a:pt x="2213" y="367"/>
                      <a:pt x="2213" y="367"/>
                      <a:pt x="2213" y="367"/>
                    </a:cubicBezTo>
                    <a:cubicBezTo>
                      <a:pt x="2213" y="375"/>
                      <a:pt x="2213" y="375"/>
                      <a:pt x="2213" y="375"/>
                    </a:cubicBezTo>
                    <a:lnTo>
                      <a:pt x="2130" y="375"/>
                    </a:lnTo>
                    <a:close/>
                    <a:moveTo>
                      <a:pt x="2279" y="378"/>
                    </a:moveTo>
                    <a:cubicBezTo>
                      <a:pt x="2265" y="378"/>
                      <a:pt x="2255" y="372"/>
                      <a:pt x="2247" y="360"/>
                    </a:cubicBezTo>
                    <a:cubicBezTo>
                      <a:pt x="2240" y="347"/>
                      <a:pt x="2236" y="329"/>
                      <a:pt x="2236" y="306"/>
                    </a:cubicBezTo>
                    <a:cubicBezTo>
                      <a:pt x="2236" y="280"/>
                      <a:pt x="2240" y="260"/>
                      <a:pt x="2248" y="247"/>
                    </a:cubicBezTo>
                    <a:cubicBezTo>
                      <a:pt x="2256" y="234"/>
                      <a:pt x="2267" y="227"/>
                      <a:pt x="2282" y="227"/>
                    </a:cubicBezTo>
                    <a:cubicBezTo>
                      <a:pt x="2310" y="227"/>
                      <a:pt x="2324" y="252"/>
                      <a:pt x="2324" y="302"/>
                    </a:cubicBezTo>
                    <a:cubicBezTo>
                      <a:pt x="2324" y="327"/>
                      <a:pt x="2320" y="346"/>
                      <a:pt x="2312" y="359"/>
                    </a:cubicBezTo>
                    <a:cubicBezTo>
                      <a:pt x="2304" y="372"/>
                      <a:pt x="2293" y="378"/>
                      <a:pt x="2279" y="378"/>
                    </a:cubicBezTo>
                    <a:close/>
                    <a:moveTo>
                      <a:pt x="2281" y="236"/>
                    </a:moveTo>
                    <a:cubicBezTo>
                      <a:pt x="2270" y="236"/>
                      <a:pt x="2261" y="242"/>
                      <a:pt x="2255" y="253"/>
                    </a:cubicBezTo>
                    <a:cubicBezTo>
                      <a:pt x="2249" y="265"/>
                      <a:pt x="2246" y="282"/>
                      <a:pt x="2246" y="305"/>
                    </a:cubicBezTo>
                    <a:cubicBezTo>
                      <a:pt x="2246" y="325"/>
                      <a:pt x="2249" y="341"/>
                      <a:pt x="2255" y="353"/>
                    </a:cubicBezTo>
                    <a:cubicBezTo>
                      <a:pt x="2260" y="364"/>
                      <a:pt x="2269" y="370"/>
                      <a:pt x="2280" y="370"/>
                    </a:cubicBezTo>
                    <a:cubicBezTo>
                      <a:pt x="2291" y="370"/>
                      <a:pt x="2299" y="364"/>
                      <a:pt x="2305" y="352"/>
                    </a:cubicBezTo>
                    <a:cubicBezTo>
                      <a:pt x="2311" y="341"/>
                      <a:pt x="2314" y="325"/>
                      <a:pt x="2314" y="303"/>
                    </a:cubicBezTo>
                    <a:cubicBezTo>
                      <a:pt x="2314" y="258"/>
                      <a:pt x="2303" y="236"/>
                      <a:pt x="2281" y="236"/>
                    </a:cubicBezTo>
                    <a:close/>
                    <a:moveTo>
                      <a:pt x="2344" y="375"/>
                    </a:moveTo>
                    <a:cubicBezTo>
                      <a:pt x="2344" y="367"/>
                      <a:pt x="2344" y="367"/>
                      <a:pt x="2344" y="367"/>
                    </a:cubicBezTo>
                    <a:cubicBezTo>
                      <a:pt x="2378" y="367"/>
                      <a:pt x="2378" y="367"/>
                      <a:pt x="2378" y="367"/>
                    </a:cubicBezTo>
                    <a:cubicBezTo>
                      <a:pt x="2378" y="237"/>
                      <a:pt x="2378" y="237"/>
                      <a:pt x="2378" y="237"/>
                    </a:cubicBezTo>
                    <a:cubicBezTo>
                      <a:pt x="2342" y="250"/>
                      <a:pt x="2342" y="250"/>
                      <a:pt x="2342" y="250"/>
                    </a:cubicBezTo>
                    <a:cubicBezTo>
                      <a:pt x="2342" y="240"/>
                      <a:pt x="2342" y="240"/>
                      <a:pt x="2342" y="240"/>
                    </a:cubicBezTo>
                    <a:cubicBezTo>
                      <a:pt x="2387" y="225"/>
                      <a:pt x="2387" y="225"/>
                      <a:pt x="2387" y="225"/>
                    </a:cubicBezTo>
                    <a:cubicBezTo>
                      <a:pt x="2387" y="367"/>
                      <a:pt x="2387" y="367"/>
                      <a:pt x="2387" y="367"/>
                    </a:cubicBezTo>
                    <a:cubicBezTo>
                      <a:pt x="2420" y="367"/>
                      <a:pt x="2420" y="367"/>
                      <a:pt x="2420" y="367"/>
                    </a:cubicBezTo>
                    <a:cubicBezTo>
                      <a:pt x="2420" y="375"/>
                      <a:pt x="2420" y="375"/>
                      <a:pt x="2420" y="375"/>
                    </a:cubicBezTo>
                    <a:lnTo>
                      <a:pt x="2344" y="375"/>
                    </a:lnTo>
                    <a:close/>
                    <a:moveTo>
                      <a:pt x="2433" y="375"/>
                    </a:moveTo>
                    <a:cubicBezTo>
                      <a:pt x="2433" y="366"/>
                      <a:pt x="2433" y="366"/>
                      <a:pt x="2433" y="366"/>
                    </a:cubicBezTo>
                    <a:cubicBezTo>
                      <a:pt x="2473" y="323"/>
                      <a:pt x="2473" y="323"/>
                      <a:pt x="2473" y="323"/>
                    </a:cubicBezTo>
                    <a:cubicBezTo>
                      <a:pt x="2487" y="308"/>
                      <a:pt x="2496" y="297"/>
                      <a:pt x="2501" y="290"/>
                    </a:cubicBezTo>
                    <a:cubicBezTo>
                      <a:pt x="2505" y="283"/>
                      <a:pt x="2508" y="275"/>
                      <a:pt x="2508" y="266"/>
                    </a:cubicBezTo>
                    <a:cubicBezTo>
                      <a:pt x="2508" y="256"/>
                      <a:pt x="2505" y="249"/>
                      <a:pt x="2500" y="244"/>
                    </a:cubicBezTo>
                    <a:cubicBezTo>
                      <a:pt x="2494" y="239"/>
                      <a:pt x="2487" y="236"/>
                      <a:pt x="2477" y="236"/>
                    </a:cubicBezTo>
                    <a:cubicBezTo>
                      <a:pt x="2464" y="236"/>
                      <a:pt x="2452" y="241"/>
                      <a:pt x="2441" y="251"/>
                    </a:cubicBezTo>
                    <a:cubicBezTo>
                      <a:pt x="2441" y="240"/>
                      <a:pt x="2441" y="240"/>
                      <a:pt x="2441" y="240"/>
                    </a:cubicBezTo>
                    <a:cubicBezTo>
                      <a:pt x="2452" y="232"/>
                      <a:pt x="2464" y="227"/>
                      <a:pt x="2478" y="227"/>
                    </a:cubicBezTo>
                    <a:cubicBezTo>
                      <a:pt x="2491" y="227"/>
                      <a:pt x="2500" y="231"/>
                      <a:pt x="2507" y="237"/>
                    </a:cubicBezTo>
                    <a:cubicBezTo>
                      <a:pt x="2514" y="244"/>
                      <a:pt x="2517" y="253"/>
                      <a:pt x="2517" y="264"/>
                    </a:cubicBezTo>
                    <a:cubicBezTo>
                      <a:pt x="2517" y="274"/>
                      <a:pt x="2515" y="283"/>
                      <a:pt x="2510" y="292"/>
                    </a:cubicBezTo>
                    <a:cubicBezTo>
                      <a:pt x="2505" y="300"/>
                      <a:pt x="2495" y="312"/>
                      <a:pt x="2479" y="329"/>
                    </a:cubicBezTo>
                    <a:cubicBezTo>
                      <a:pt x="2444" y="367"/>
                      <a:pt x="2444" y="367"/>
                      <a:pt x="2444" y="367"/>
                    </a:cubicBezTo>
                    <a:cubicBezTo>
                      <a:pt x="2444" y="367"/>
                      <a:pt x="2444" y="367"/>
                      <a:pt x="2444" y="367"/>
                    </a:cubicBezTo>
                    <a:cubicBezTo>
                      <a:pt x="2516" y="367"/>
                      <a:pt x="2516" y="367"/>
                      <a:pt x="2516" y="367"/>
                    </a:cubicBezTo>
                    <a:cubicBezTo>
                      <a:pt x="2516" y="375"/>
                      <a:pt x="2516" y="375"/>
                      <a:pt x="2516" y="375"/>
                    </a:cubicBezTo>
                    <a:lnTo>
                      <a:pt x="2433" y="3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83602" y="3381751"/>
                <a:ext cx="1503548" cy="154317"/>
              </a:xfrm>
              <a:prstGeom prst="rect">
                <a:avLst/>
              </a:prstGeom>
            </p:spPr>
          </p:pic>
        </p:grpSp>
        <p:sp>
          <p:nvSpPr>
            <p:cNvPr id="35" name="Oval 49"/>
            <p:cNvSpPr>
              <a:spLocks noChangeAspect="1"/>
            </p:cNvSpPr>
            <p:nvPr/>
          </p:nvSpPr>
          <p:spPr>
            <a:xfrm>
              <a:off x="8826451" y="3920982"/>
              <a:ext cx="2078781" cy="1028673"/>
            </a:xfrm>
            <a:custGeom>
              <a:avLst/>
              <a:gdLst/>
              <a:ahLst/>
              <a:cxnLst/>
              <a:rect l="l" t="t" r="r" b="b"/>
              <a:pathLst>
                <a:path w="1136230" h="562257">
                  <a:moveTo>
                    <a:pt x="680434" y="0"/>
                  </a:moveTo>
                  <a:cubicBezTo>
                    <a:pt x="816399" y="0"/>
                    <a:pt x="930050" y="95532"/>
                    <a:pt x="957588" y="223209"/>
                  </a:cubicBezTo>
                  <a:cubicBezTo>
                    <a:pt x="970298" y="218397"/>
                    <a:pt x="984238" y="216627"/>
                    <a:pt x="998700" y="216627"/>
                  </a:cubicBezTo>
                  <a:cubicBezTo>
                    <a:pt x="1074656" y="216627"/>
                    <a:pt x="1136230" y="265456"/>
                    <a:pt x="1136230" y="325690"/>
                  </a:cubicBezTo>
                  <a:cubicBezTo>
                    <a:pt x="1136230" y="385924"/>
                    <a:pt x="1074656" y="434753"/>
                    <a:pt x="998700" y="434753"/>
                  </a:cubicBezTo>
                  <a:cubicBezTo>
                    <a:pt x="980733" y="434753"/>
                    <a:pt x="963571" y="432021"/>
                    <a:pt x="947960" y="426798"/>
                  </a:cubicBezTo>
                  <a:cubicBezTo>
                    <a:pt x="930628" y="459819"/>
                    <a:pt x="895717" y="481363"/>
                    <a:pt x="855774" y="481363"/>
                  </a:cubicBezTo>
                  <a:cubicBezTo>
                    <a:pt x="836572" y="481363"/>
                    <a:pt x="818534" y="476384"/>
                    <a:pt x="803674" y="466221"/>
                  </a:cubicBezTo>
                  <a:cubicBezTo>
                    <a:pt x="773602" y="516041"/>
                    <a:pt x="718460" y="547473"/>
                    <a:pt x="655977" y="547473"/>
                  </a:cubicBezTo>
                  <a:cubicBezTo>
                    <a:pt x="609564" y="547473"/>
                    <a:pt x="567201" y="530130"/>
                    <a:pt x="536200" y="500237"/>
                  </a:cubicBezTo>
                  <a:cubicBezTo>
                    <a:pt x="500610" y="538789"/>
                    <a:pt x="447044" y="562257"/>
                    <a:pt x="387424" y="562257"/>
                  </a:cubicBezTo>
                  <a:cubicBezTo>
                    <a:pt x="295201" y="562257"/>
                    <a:pt x="217461" y="506102"/>
                    <a:pt x="194487" y="429220"/>
                  </a:cubicBezTo>
                  <a:cubicBezTo>
                    <a:pt x="175006" y="445023"/>
                    <a:pt x="149217" y="453542"/>
                    <a:pt x="121209" y="453542"/>
                  </a:cubicBezTo>
                  <a:cubicBezTo>
                    <a:pt x="54267" y="453542"/>
                    <a:pt x="0" y="404876"/>
                    <a:pt x="0" y="344843"/>
                  </a:cubicBezTo>
                  <a:cubicBezTo>
                    <a:pt x="0" y="284810"/>
                    <a:pt x="54267" y="236144"/>
                    <a:pt x="121209" y="236144"/>
                  </a:cubicBezTo>
                  <a:lnTo>
                    <a:pt x="147397" y="240886"/>
                  </a:lnTo>
                  <a:cubicBezTo>
                    <a:pt x="144263" y="235880"/>
                    <a:pt x="143963" y="230515"/>
                    <a:pt x="143963" y="225084"/>
                  </a:cubicBezTo>
                  <a:cubicBezTo>
                    <a:pt x="143963" y="138912"/>
                    <a:pt x="219422" y="69055"/>
                    <a:pt x="312505" y="69055"/>
                  </a:cubicBezTo>
                  <a:cubicBezTo>
                    <a:pt x="366750" y="69055"/>
                    <a:pt x="415010" y="92779"/>
                    <a:pt x="443774" y="131357"/>
                  </a:cubicBezTo>
                  <a:cubicBezTo>
                    <a:pt x="492192" y="51860"/>
                    <a:pt x="580257" y="0"/>
                    <a:pt x="680434" y="0"/>
                  </a:cubicBezTo>
                  <a:close/>
                </a:path>
              </a:pathLst>
            </a:custGeom>
            <a:solidFill>
              <a:srgbClr val="FFFFFF"/>
            </a:solidFill>
            <a:ln w="31750" cap="flat" cmpd="sng" algn="ctr">
              <a:noFill/>
              <a:prstDash val="solid"/>
              <a:miter lim="800000"/>
            </a:ln>
            <a:effectLst/>
          </p:spPr>
          <p:txBody>
            <a:bodyPr rtlCol="0" anchor="ctr"/>
            <a:lstStyle/>
            <a:p>
              <a:pPr algn="ctr" defTabSz="896160">
                <a:defRPr/>
              </a:pPr>
              <a:endParaRPr lang="en-US" kern="0" dirty="0">
                <a:solidFill>
                  <a:srgbClr val="FFFFFF"/>
                </a:solidFill>
                <a:latin typeface="Segoe"/>
              </a:endParaRPr>
            </a:p>
          </p:txBody>
        </p:sp>
      </p:grpSp>
      <p:sp>
        <p:nvSpPr>
          <p:cNvPr id="30" name="Rectangle 29"/>
          <p:cNvSpPr/>
          <p:nvPr/>
        </p:nvSpPr>
        <p:spPr>
          <a:xfrm>
            <a:off x="201734" y="3723878"/>
            <a:ext cx="8726399" cy="687666"/>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45" tIns="89623" rIns="179245" bIns="143396" numCol="1" rtlCol="0" anchor="ctr" anchorCtr="0" compatLnSpc="1">
            <a:prstTxWarp prst="textNoShape">
              <a:avLst/>
            </a:prstTxWarp>
            <a:noAutofit/>
          </a:bodyPr>
          <a:lstStyle/>
          <a:p>
            <a:pPr algn="ctr" defTabSz="913989" fontAlgn="base">
              <a:lnSpc>
                <a:spcPct val="90000"/>
              </a:lnSpc>
              <a:spcBef>
                <a:spcPct val="0"/>
              </a:spcBef>
              <a:spcAft>
                <a:spcPct val="0"/>
              </a:spcAft>
            </a:pPr>
            <a:r>
              <a:rPr lang="en-US" sz="3100" spc="-117" dirty="0" err="1" smtClean="0">
                <a:gradFill>
                  <a:gsLst>
                    <a:gs pos="0">
                      <a:srgbClr val="FFFFFF"/>
                    </a:gs>
                    <a:gs pos="100000">
                      <a:srgbClr val="FFFFFF"/>
                    </a:gs>
                  </a:gsLst>
                  <a:lin ang="5400000" scaled="0"/>
                </a:gradFill>
                <a:latin typeface="Segoe UI Light" pitchFamily="34" charset="0"/>
              </a:rPr>
              <a:t>Comparten</a:t>
            </a:r>
            <a:r>
              <a:rPr lang="en-US" sz="3100" spc="-117" dirty="0" smtClean="0">
                <a:gradFill>
                  <a:gsLst>
                    <a:gs pos="0">
                      <a:srgbClr val="FFFFFF"/>
                    </a:gs>
                    <a:gs pos="100000">
                      <a:srgbClr val="FFFFFF"/>
                    </a:gs>
                  </a:gsLst>
                  <a:lin ang="5400000" scaled="0"/>
                </a:gradFill>
                <a:latin typeface="Segoe UI Light" pitchFamily="34" charset="0"/>
              </a:rPr>
              <a:t> core y la </a:t>
            </a:r>
            <a:r>
              <a:rPr lang="en-US" sz="3100" spc="-117" dirty="0" err="1" smtClean="0">
                <a:gradFill>
                  <a:gsLst>
                    <a:gs pos="0">
                      <a:srgbClr val="FFFFFF"/>
                    </a:gs>
                    <a:gs pos="100000">
                      <a:srgbClr val="FFFFFF"/>
                    </a:gs>
                  </a:gsLst>
                  <a:lin ang="5400000" scaled="0"/>
                </a:gradFill>
                <a:latin typeface="Segoe UI Light" pitchFamily="34" charset="0"/>
              </a:rPr>
              <a:t>arquitectura</a:t>
            </a:r>
            <a:r>
              <a:rPr lang="en-US" sz="3100" spc="-117" dirty="0" smtClean="0">
                <a:gradFill>
                  <a:gsLst>
                    <a:gs pos="0">
                      <a:srgbClr val="FFFFFF"/>
                    </a:gs>
                    <a:gs pos="100000">
                      <a:srgbClr val="FFFFFF"/>
                    </a:gs>
                  </a:gsLst>
                  <a:lin ang="5400000" scaled="0"/>
                </a:gradFill>
                <a:latin typeface="Segoe UI Light" pitchFamily="34" charset="0"/>
              </a:rPr>
              <a:t> de </a:t>
            </a:r>
            <a:r>
              <a:rPr lang="en-US" sz="3100" spc="-117" dirty="0" err="1" smtClean="0">
                <a:gradFill>
                  <a:gsLst>
                    <a:gs pos="0">
                      <a:srgbClr val="FFFFFF"/>
                    </a:gs>
                    <a:gs pos="100000">
                      <a:srgbClr val="FFFFFF"/>
                    </a:gs>
                  </a:gsLst>
                  <a:lin ang="5400000" scaled="0"/>
                </a:gradFill>
                <a:latin typeface="Segoe UI Light" pitchFamily="34" charset="0"/>
              </a:rPr>
              <a:t>seguridad</a:t>
            </a:r>
            <a:endParaRPr lang="en-US" sz="3100" spc="-117" dirty="0">
              <a:gradFill>
                <a:gsLst>
                  <a:gs pos="0">
                    <a:srgbClr val="FFFFFF"/>
                  </a:gs>
                  <a:gs pos="100000">
                    <a:srgbClr val="FFFFFF"/>
                  </a:gs>
                </a:gsLst>
                <a:lin ang="5400000" scaled="0"/>
              </a:gradFill>
              <a:latin typeface="Segoe UI Light" pitchFamily="34" charset="0"/>
            </a:endParaRPr>
          </a:p>
        </p:txBody>
      </p:sp>
      <p:sp>
        <p:nvSpPr>
          <p:cNvPr id="70" name="TextBox 69"/>
          <p:cNvSpPr txBox="1"/>
          <p:nvPr/>
        </p:nvSpPr>
        <p:spPr>
          <a:xfrm>
            <a:off x="201728" y="2997604"/>
            <a:ext cx="2128855"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spcBef>
                <a:spcPct val="0"/>
              </a:spcBef>
              <a:spcAft>
                <a:spcPct val="0"/>
              </a:spcAft>
              <a:defRPr sz="2000" spc="-30">
                <a:solidFill>
                  <a:schemeClr val="accent1"/>
                </a:solidFill>
                <a:latin typeface="+mj-lt"/>
              </a:defRPr>
            </a:lvl1pPr>
          </a:lstStyle>
          <a:p>
            <a:pPr>
              <a:lnSpc>
                <a:spcPct val="87000"/>
              </a:lnSpc>
              <a:spcBef>
                <a:spcPts val="0"/>
              </a:spcBef>
              <a:spcAft>
                <a:spcPts val="0"/>
              </a:spcAft>
            </a:pPr>
            <a:r>
              <a:rPr lang="en-US" sz="1600" dirty="0" err="1" smtClean="0">
                <a:gradFill>
                  <a:gsLst>
                    <a:gs pos="0">
                      <a:srgbClr val="505151"/>
                    </a:gs>
                    <a:gs pos="100000">
                      <a:srgbClr val="505151"/>
                    </a:gs>
                  </a:gsLst>
                  <a:lin ang="5400000" scaled="0"/>
                </a:gradFill>
              </a:rPr>
              <a:t>Experiencia</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consistente</a:t>
            </a:r>
            <a:r>
              <a:rPr lang="en-US" sz="1600" dirty="0" smtClean="0">
                <a:gradFill>
                  <a:gsLst>
                    <a:gs pos="0">
                      <a:srgbClr val="505151"/>
                    </a:gs>
                    <a:gs pos="100000">
                      <a:srgbClr val="505151"/>
                    </a:gs>
                  </a:gsLst>
                  <a:lin ang="5400000" scaled="0"/>
                </a:gradFill>
              </a:rPr>
              <a:t> entre </a:t>
            </a:r>
            <a:r>
              <a:rPr lang="en-US" sz="1600" dirty="0" err="1" smtClean="0">
                <a:gradFill>
                  <a:gsLst>
                    <a:gs pos="0">
                      <a:srgbClr val="505151"/>
                    </a:gs>
                    <a:gs pos="100000">
                      <a:srgbClr val="505151"/>
                    </a:gs>
                  </a:gsLst>
                  <a:lin ang="5400000" scaled="0"/>
                </a:gradFill>
              </a:rPr>
              <a:t>dispositivos</a:t>
            </a:r>
            <a:endParaRPr lang="en-US" sz="1600" dirty="0">
              <a:gradFill>
                <a:gsLst>
                  <a:gs pos="0">
                    <a:srgbClr val="505151"/>
                  </a:gs>
                  <a:gs pos="100000">
                    <a:srgbClr val="505151"/>
                  </a:gs>
                </a:gsLst>
                <a:lin ang="5400000" scaled="0"/>
              </a:gradFill>
            </a:endParaRPr>
          </a:p>
        </p:txBody>
      </p:sp>
      <p:sp>
        <p:nvSpPr>
          <p:cNvPr id="71" name="TextBox 70"/>
          <p:cNvSpPr txBox="1"/>
          <p:nvPr/>
        </p:nvSpPr>
        <p:spPr>
          <a:xfrm>
            <a:off x="2359367" y="2997604"/>
            <a:ext cx="2139277"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Servicios</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que</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potencian</a:t>
            </a:r>
            <a:r>
              <a:rPr lang="en-US" sz="1600" dirty="0" smtClean="0">
                <a:gradFill>
                  <a:gsLst>
                    <a:gs pos="0">
                      <a:srgbClr val="505151"/>
                    </a:gs>
                    <a:gs pos="100000">
                      <a:srgbClr val="505151"/>
                    </a:gs>
                  </a:gsLst>
                  <a:lin ang="5400000" scaled="0"/>
                </a:gradFill>
              </a:rPr>
              <a:t> la </a:t>
            </a:r>
            <a:r>
              <a:rPr lang="en-US" sz="1600" dirty="0" err="1" smtClean="0">
                <a:gradFill>
                  <a:gsLst>
                    <a:gs pos="0">
                      <a:srgbClr val="505151"/>
                    </a:gs>
                    <a:gs pos="100000">
                      <a:srgbClr val="505151"/>
                    </a:gs>
                  </a:gsLst>
                  <a:lin ang="5400000" scaled="0"/>
                </a:gradFill>
              </a:rPr>
              <a:t>experiencia</a:t>
            </a:r>
            <a:endParaRPr lang="en-US" sz="1600" dirty="0">
              <a:gradFill>
                <a:gsLst>
                  <a:gs pos="0">
                    <a:srgbClr val="505151"/>
                  </a:gs>
                  <a:gs pos="100000">
                    <a:srgbClr val="505151"/>
                  </a:gs>
                </a:gsLst>
                <a:lin ang="5400000" scaled="0"/>
              </a:gradFill>
            </a:endParaRPr>
          </a:p>
        </p:txBody>
      </p:sp>
      <p:sp>
        <p:nvSpPr>
          <p:cNvPr id="29" name="TextBox 28"/>
          <p:cNvSpPr txBox="1"/>
          <p:nvPr/>
        </p:nvSpPr>
        <p:spPr>
          <a:xfrm>
            <a:off x="4527407" y="2997604"/>
            <a:ext cx="2189871"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Plataforma</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sólida</a:t>
            </a:r>
            <a:r>
              <a:rPr lang="en-US" sz="1600" dirty="0" smtClean="0">
                <a:gradFill>
                  <a:gsLst>
                    <a:gs pos="0">
                      <a:srgbClr val="505151"/>
                    </a:gs>
                    <a:gs pos="100000">
                      <a:srgbClr val="505151"/>
                    </a:gs>
                  </a:gsLst>
                  <a:lin ang="5400000" scaled="0"/>
                </a:gradFill>
              </a:rPr>
              <a:t> para Apps </a:t>
            </a:r>
            <a:r>
              <a:rPr lang="en-US" sz="1600" dirty="0" err="1" smtClean="0">
                <a:gradFill>
                  <a:gsLst>
                    <a:gs pos="0">
                      <a:srgbClr val="505151"/>
                    </a:gs>
                    <a:gs pos="100000">
                      <a:srgbClr val="505151"/>
                    </a:gs>
                  </a:gsLst>
                  <a:lin ang="5400000" scaled="0"/>
                </a:gradFill>
              </a:rPr>
              <a:t>móviles</a:t>
            </a:r>
            <a:endParaRPr lang="en-US" sz="1600" dirty="0">
              <a:gradFill>
                <a:gsLst>
                  <a:gs pos="0">
                    <a:srgbClr val="505151"/>
                  </a:gs>
                  <a:gs pos="100000">
                    <a:srgbClr val="505151"/>
                  </a:gs>
                </a:gsLst>
                <a:lin ang="5400000" scaled="0"/>
              </a:gradFill>
            </a:endParaRPr>
          </a:p>
        </p:txBody>
      </p:sp>
      <p:grpSp>
        <p:nvGrpSpPr>
          <p:cNvPr id="7" name="Group 6"/>
          <p:cNvGrpSpPr/>
          <p:nvPr/>
        </p:nvGrpSpPr>
        <p:grpSpPr>
          <a:xfrm>
            <a:off x="4527407" y="1093182"/>
            <a:ext cx="2189871" cy="1904414"/>
            <a:chOff x="6175692" y="1749158"/>
            <a:chExt cx="2978798" cy="2730936"/>
          </a:xfrm>
        </p:grpSpPr>
        <p:sp>
          <p:nvSpPr>
            <p:cNvPr id="24" name="Rectangle 23"/>
            <p:cNvSpPr/>
            <p:nvPr/>
          </p:nvSpPr>
          <p:spPr>
            <a:xfrm>
              <a:off x="6175692" y="1749158"/>
              <a:ext cx="2978798" cy="27309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0" rIns="0" bIns="0" rtlCol="0" anchor="ctr"/>
            <a:lstStyle/>
            <a:p>
              <a:pPr algn="ctr" defTabSz="914253"/>
              <a:endParaRPr lang="en-US" dirty="0">
                <a:solidFill>
                  <a:srgbClr val="FFFFFF"/>
                </a:solidFill>
              </a:endParaRPr>
            </a:p>
          </p:txBody>
        </p:sp>
        <p:grpSp>
          <p:nvGrpSpPr>
            <p:cNvPr id="22" name="Group 21"/>
            <p:cNvGrpSpPr/>
            <p:nvPr/>
          </p:nvGrpSpPr>
          <p:grpSpPr>
            <a:xfrm>
              <a:off x="6915930" y="2154178"/>
              <a:ext cx="2238559" cy="1950780"/>
              <a:chOff x="5866301" y="7748041"/>
              <a:chExt cx="4523186" cy="3941706"/>
            </a:xfrm>
          </p:grpSpPr>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54111" y="8096470"/>
                <a:ext cx="4035374" cy="3274981"/>
              </a:xfrm>
              <a:prstGeom prst="rect">
                <a:avLst/>
              </a:prstGeom>
            </p:spPr>
          </p:pic>
          <p:pic>
            <p:nvPicPr>
              <p:cNvPr id="78" name="Picture 2" descr="C:\Users\alyssaj\Desktop\UPLOAD_EXEC_TIER_ARCHIVE\GoogleTablet_noscreen.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866301" y="7748041"/>
                <a:ext cx="4523186" cy="3941706"/>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1782" y="2644918"/>
              <a:ext cx="818668" cy="1386013"/>
            </a:xfrm>
            <a:prstGeom prst="rect">
              <a:avLst/>
            </a:prstGeom>
          </p:spPr>
        </p:pic>
        <p:pic>
          <p:nvPicPr>
            <p:cNvPr id="81" name="Picture 4"/>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6457430" y="2441684"/>
              <a:ext cx="1111770" cy="192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useBgFill="1">
        <p:nvSpPr>
          <p:cNvPr id="103" name="Rectangle 102"/>
          <p:cNvSpPr/>
          <p:nvPr/>
        </p:nvSpPr>
        <p:spPr>
          <a:xfrm>
            <a:off x="8928136" y="568336"/>
            <a:ext cx="201901" cy="4264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34" tIns="89623" rIns="134434" bIns="89623" numCol="1" spcCol="0" rtlCol="0" fromWordArt="0" anchor="t" anchorCtr="0" forceAA="0" compatLnSpc="1">
            <a:prstTxWarp prst="textNoShape">
              <a:avLst/>
            </a:prstTxWarp>
            <a:noAutofit/>
          </a:bodyPr>
          <a:lstStyle/>
          <a:p>
            <a:pPr algn="ctr" defTabSz="914253">
              <a:lnSpc>
                <a:spcPct val="90000"/>
              </a:lnSpc>
            </a:pPr>
            <a:endParaRPr lang="en-US" dirty="0">
              <a:gradFill>
                <a:gsLst>
                  <a:gs pos="51250">
                    <a:srgbClr val="FFFFFF"/>
                  </a:gs>
                  <a:gs pos="35000">
                    <a:srgbClr val="FFFFFF"/>
                  </a:gs>
                </a:gsLst>
                <a:lin ang="5400000" scaled="0"/>
              </a:gradFill>
            </a:endParaRPr>
          </a:p>
        </p:txBody>
      </p:sp>
      <p:sp>
        <p:nvSpPr>
          <p:cNvPr id="59" name="TextBox 58"/>
          <p:cNvSpPr txBox="1"/>
          <p:nvPr/>
        </p:nvSpPr>
        <p:spPr>
          <a:xfrm>
            <a:off x="6753380" y="2997604"/>
            <a:ext cx="2189871"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Gestión</a:t>
            </a:r>
            <a:r>
              <a:rPr lang="en-US" sz="1600" dirty="0" smtClean="0">
                <a:gradFill>
                  <a:gsLst>
                    <a:gs pos="0">
                      <a:srgbClr val="505151"/>
                    </a:gs>
                    <a:gs pos="100000">
                      <a:srgbClr val="505151"/>
                    </a:gs>
                  </a:gsLst>
                  <a:lin ang="5400000" scaled="0"/>
                </a:gradFill>
              </a:rPr>
              <a:t> de </a:t>
            </a:r>
            <a:r>
              <a:rPr lang="en-US" sz="1600" dirty="0" err="1" smtClean="0">
                <a:gradFill>
                  <a:gsLst>
                    <a:gs pos="0">
                      <a:srgbClr val="505151"/>
                    </a:gs>
                    <a:gs pos="100000">
                      <a:srgbClr val="505151"/>
                    </a:gs>
                  </a:gsLst>
                  <a:lin ang="5400000" scaled="0"/>
                </a:gradFill>
              </a:rPr>
              <a:t>dispositivos</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unificada</a:t>
            </a:r>
            <a:endParaRPr lang="en-US" sz="1600" dirty="0">
              <a:gradFill>
                <a:gsLst>
                  <a:gs pos="0">
                    <a:srgbClr val="505151"/>
                  </a:gs>
                  <a:gs pos="100000">
                    <a:srgbClr val="505151"/>
                  </a:gs>
                </a:gsLst>
                <a:lin ang="5400000" scaled="0"/>
              </a:gradFill>
            </a:endParaRPr>
          </a:p>
        </p:txBody>
      </p:sp>
      <p:grpSp>
        <p:nvGrpSpPr>
          <p:cNvPr id="15" name="Group 14"/>
          <p:cNvGrpSpPr/>
          <p:nvPr/>
        </p:nvGrpSpPr>
        <p:grpSpPr>
          <a:xfrm>
            <a:off x="201696" y="1093302"/>
            <a:ext cx="2128886" cy="1906590"/>
            <a:chOff x="291601" y="1754400"/>
            <a:chExt cx="2895842" cy="2734056"/>
          </a:xfrm>
        </p:grpSpPr>
        <p:sp>
          <p:nvSpPr>
            <p:cNvPr id="62" name="Rectangle 61"/>
            <p:cNvSpPr/>
            <p:nvPr/>
          </p:nvSpPr>
          <p:spPr>
            <a:xfrm>
              <a:off x="291601" y="1754400"/>
              <a:ext cx="2895842" cy="2734056"/>
            </a:xfrm>
            <a:prstGeom prst="rect">
              <a:avLst/>
            </a:prstGeom>
            <a:solidFill>
              <a:srgbClr val="9B4F96"/>
            </a:solidFill>
            <a:ln w="25400" cap="flat" cmpd="sng" algn="ctr">
              <a:noFill/>
              <a:prstDash val="solid"/>
            </a:ln>
            <a:effectLst/>
          </p:spPr>
          <p:txBody>
            <a:bodyPr rtlCol="0" anchor="ctr"/>
            <a:lstStyle/>
            <a:p>
              <a:pPr algn="ctr" defTabSz="1218505">
                <a:defRPr/>
              </a:pPr>
              <a:endParaRPr lang="en-US" sz="2400" kern="0" dirty="0">
                <a:solidFill>
                  <a:srgbClr val="FFFFFF"/>
                </a:solidFill>
              </a:endParaRPr>
            </a:p>
          </p:txBody>
        </p:sp>
        <p:pic>
          <p:nvPicPr>
            <p:cNvPr id="63" name="Picture 62"/>
            <p:cNvPicPr>
              <a:picLocks noChangeAspect="1"/>
            </p:cNvPicPr>
            <p:nvPr/>
          </p:nvPicPr>
          <p:blipFill rotWithShape="1">
            <a:blip r:embed="rId9" cstate="screen">
              <a:extLst>
                <a:ext uri="{28A0092B-C50C-407E-A947-70E740481C1C}">
                  <a14:useLocalDpi xmlns:a14="http://schemas.microsoft.com/office/drawing/2010/main"/>
                </a:ext>
              </a:extLst>
            </a:blip>
            <a:srcRect b="-1399"/>
            <a:stretch/>
          </p:blipFill>
          <p:spPr>
            <a:xfrm>
              <a:off x="1097484" y="2059708"/>
              <a:ext cx="2089959" cy="2070034"/>
            </a:xfrm>
            <a:prstGeom prst="rect">
              <a:avLst/>
            </a:prstGeom>
            <a:noFill/>
            <a:ln>
              <a:noFill/>
            </a:ln>
          </p:spPr>
        </p:pic>
        <p:pic>
          <p:nvPicPr>
            <p:cNvPr id="64" name="Picture 5"/>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291601" y="2221166"/>
              <a:ext cx="1479061" cy="1768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478479" y="2946381"/>
              <a:ext cx="1148291" cy="1542075"/>
              <a:chOff x="1478478" y="2946381"/>
              <a:chExt cx="1148291" cy="1542075"/>
            </a:xfrm>
          </p:grpSpPr>
          <p:pic>
            <p:nvPicPr>
              <p:cNvPr id="65" name="Picture 6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566527" y="3066957"/>
                <a:ext cx="971509" cy="1421499"/>
              </a:xfrm>
              <a:prstGeom prst="rect">
                <a:avLst/>
              </a:prstGeom>
              <a:noFill/>
              <a:ln>
                <a:noFill/>
              </a:ln>
            </p:spPr>
          </p:pic>
          <p:pic>
            <p:nvPicPr>
              <p:cNvPr id="2" name="Picture 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478478" y="2946381"/>
                <a:ext cx="1148291" cy="1542075"/>
              </a:xfrm>
              <a:prstGeom prst="rect">
                <a:avLst/>
              </a:prstGeom>
            </p:spPr>
          </p:pic>
        </p:grpSp>
      </p:grpSp>
      <p:grpSp>
        <p:nvGrpSpPr>
          <p:cNvPr id="13" name="Group 12"/>
          <p:cNvGrpSpPr/>
          <p:nvPr/>
        </p:nvGrpSpPr>
        <p:grpSpPr>
          <a:xfrm>
            <a:off x="2359370" y="1093397"/>
            <a:ext cx="2139244" cy="1908289"/>
            <a:chOff x="3226602" y="1749158"/>
            <a:chExt cx="2909934" cy="2736493"/>
          </a:xfrm>
        </p:grpSpPr>
        <p:sp>
          <p:nvSpPr>
            <p:cNvPr id="5" name="Rectangle 4"/>
            <p:cNvSpPr/>
            <p:nvPr/>
          </p:nvSpPr>
          <p:spPr>
            <a:xfrm>
              <a:off x="3226602" y="1749158"/>
              <a:ext cx="2909934" cy="2730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3"/>
              <a:endParaRPr lang="en-US" dirty="0">
                <a:solidFill>
                  <a:srgbClr val="FFFFFF"/>
                </a:solidFill>
              </a:endParaRPr>
            </a:p>
          </p:txBody>
        </p:sp>
        <p:sp>
          <p:nvSpPr>
            <p:cNvPr id="66" name="Freeform 26"/>
            <p:cNvSpPr>
              <a:spLocks noChangeAspect="1" noEditPoints="1"/>
            </p:cNvSpPr>
            <p:nvPr/>
          </p:nvSpPr>
          <p:spPr bwMode="auto">
            <a:xfrm>
              <a:off x="3729662" y="2005364"/>
              <a:ext cx="1674923" cy="369441"/>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FFFFFF"/>
            </a:solidFill>
            <a:ln>
              <a:noFill/>
            </a:ln>
          </p:spPr>
          <p:txBody>
            <a:bodyPr vert="horz" wrap="square" lIns="121903" tIns="60951" rIns="121903" bIns="60951" numCol="1" anchor="t" anchorCtr="0" compatLnSpc="1">
              <a:prstTxWarp prst="textNoShape">
                <a:avLst/>
              </a:prstTxWarp>
            </a:bodyPr>
            <a:lstStyle/>
            <a:p>
              <a:pPr defTabSz="896274">
                <a:defRPr/>
              </a:pPr>
              <a:endParaRPr lang="en-US" kern="0">
                <a:solidFill>
                  <a:srgbClr val="FFFFFF"/>
                </a:solidFill>
                <a:latin typeface="Segoe Light"/>
              </a:endParaRPr>
            </a:p>
          </p:txBody>
        </p:sp>
        <p:pic>
          <p:nvPicPr>
            <p:cNvPr id="12" name="Picture 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28866" y="2573497"/>
              <a:ext cx="2602591" cy="1912154"/>
            </a:xfrm>
            <a:prstGeom prst="rect">
              <a:avLst/>
            </a:prstGeom>
          </p:spPr>
        </p:pic>
      </p:grpSp>
      <p:sp>
        <p:nvSpPr>
          <p:cNvPr id="6" name="Title 5"/>
          <p:cNvSpPr>
            <a:spLocks noGrp="1"/>
          </p:cNvSpPr>
          <p:nvPr>
            <p:ph type="title"/>
          </p:nvPr>
        </p:nvSpPr>
        <p:spPr>
          <a:xfrm>
            <a:off x="201696" y="130324"/>
            <a:ext cx="8726436" cy="857250"/>
          </a:xfrm>
        </p:spPr>
        <p:txBody>
          <a:bodyPr>
            <a:noAutofit/>
          </a:bodyPr>
          <a:lstStyle/>
          <a:p>
            <a:pPr algn="l"/>
            <a:r>
              <a:rPr lang="en-US" sz="3200" dirty="0" smtClean="0"/>
              <a:t>¿</a:t>
            </a:r>
            <a:r>
              <a:rPr lang="en-US" sz="3200" dirty="0" err="1" smtClean="0"/>
              <a:t>Porque</a:t>
            </a:r>
            <a:r>
              <a:rPr lang="en-US" sz="3200" dirty="0" smtClean="0"/>
              <a:t> Windows Phone </a:t>
            </a:r>
            <a:r>
              <a:rPr lang="en-US" sz="3200" dirty="0" err="1" smtClean="0"/>
              <a:t>es</a:t>
            </a:r>
            <a:r>
              <a:rPr lang="en-US" sz="3200" dirty="0" smtClean="0"/>
              <a:t> </a:t>
            </a:r>
            <a:r>
              <a:rPr lang="en-US" sz="3200" dirty="0" err="1" smtClean="0"/>
              <a:t>una</a:t>
            </a:r>
            <a:r>
              <a:rPr lang="en-US" sz="3200" dirty="0" smtClean="0"/>
              <a:t> gran </a:t>
            </a:r>
            <a:r>
              <a:rPr lang="en-US" sz="3200" dirty="0" err="1" smtClean="0"/>
              <a:t>elección</a:t>
            </a:r>
            <a:r>
              <a:rPr lang="en-US" sz="3200" dirty="0" smtClean="0"/>
              <a:t> a </a:t>
            </a:r>
            <a:r>
              <a:rPr lang="en-US" sz="3200" dirty="0" err="1" smtClean="0"/>
              <a:t>nivel</a:t>
            </a:r>
            <a:r>
              <a:rPr lang="en-US" sz="3200" dirty="0" smtClean="0"/>
              <a:t> </a:t>
            </a:r>
            <a:r>
              <a:rPr lang="en-US" sz="3200" dirty="0" err="1" smtClean="0"/>
              <a:t>empresarial</a:t>
            </a:r>
            <a:r>
              <a:rPr lang="en-US" sz="3200" dirty="0" smtClean="0"/>
              <a:t>?</a:t>
            </a:r>
            <a:endParaRPr lang="en-US" sz="3200" dirty="0"/>
          </a:p>
        </p:txBody>
      </p:sp>
    </p:spTree>
    <p:extLst>
      <p:ext uri="{BB962C8B-B14F-4D97-AF65-F5344CB8AC3E}">
        <p14:creationId xmlns:p14="http://schemas.microsoft.com/office/powerpoint/2010/main" val="11442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850" fill="hold"/>
                                        <p:tgtEl>
                                          <p:spTgt spid="15"/>
                                        </p:tgtEl>
                                        <p:attrNameLst>
                                          <p:attrName>ppt_x</p:attrName>
                                        </p:attrNameLst>
                                      </p:cBhvr>
                                      <p:tavLst>
                                        <p:tav tm="0">
                                          <p:val>
                                            <p:strVal val="1+#ppt_w/2"/>
                                          </p:val>
                                        </p:tav>
                                        <p:tav tm="100000">
                                          <p:val>
                                            <p:strVal val="#ppt_x"/>
                                          </p:val>
                                        </p:tav>
                                      </p:tavLst>
                                    </p:anim>
                                    <p:anim calcmode="lin" valueType="num">
                                      <p:cBhvr additive="base">
                                        <p:cTn id="8" dur="8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50"/>
                                        <p:tgtEl>
                                          <p:spTgt spid="70"/>
                                        </p:tgtEl>
                                      </p:cBhvr>
                                    </p:animEffect>
                                  </p:childTnLst>
                                </p:cTn>
                              </p:par>
                              <p:par>
                                <p:cTn id="12" presetID="63" presetClass="path" presetSubtype="0" decel="100000" fill="hold" grpId="1" nodeType="withEffect">
                                  <p:stCondLst>
                                    <p:cond delay="200"/>
                                  </p:stCondLst>
                                  <p:childTnLst>
                                    <p:animMotion origin="layout" path="M -0.02412 -1.47526E-6 L -2.98698E-6 -1.47526E-6 " pathEditMode="relative" rAng="0" ptsTypes="AA">
                                      <p:cBhvr>
                                        <p:cTn id="13" dur="1000" fill="hold"/>
                                        <p:tgtEl>
                                          <p:spTgt spid="70"/>
                                        </p:tgtEl>
                                        <p:attrNameLst>
                                          <p:attrName>ppt_x</p:attrName>
                                          <p:attrName>ppt_y</p:attrName>
                                        </p:attrNameLst>
                                      </p:cBhvr>
                                      <p:rCtr x="1200" y="0"/>
                                    </p:animMotion>
                                  </p:childTnLst>
                                </p:cTn>
                              </p:par>
                            </p:childTnLst>
                          </p:cTn>
                        </p:par>
                        <p:par>
                          <p:cTn id="14" fill="hold">
                            <p:stCondLst>
                              <p:cond delay="1200"/>
                            </p:stCondLst>
                            <p:childTnLst>
                              <p:par>
                                <p:cTn id="15" presetID="2" presetClass="entr" presetSubtype="2"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850" fill="hold"/>
                                        <p:tgtEl>
                                          <p:spTgt spid="13"/>
                                        </p:tgtEl>
                                        <p:attrNameLst>
                                          <p:attrName>ppt_x</p:attrName>
                                        </p:attrNameLst>
                                      </p:cBhvr>
                                      <p:tavLst>
                                        <p:tav tm="0">
                                          <p:val>
                                            <p:strVal val="1+#ppt_w/2"/>
                                          </p:val>
                                        </p:tav>
                                        <p:tav tm="100000">
                                          <p:val>
                                            <p:strVal val="#ppt_x"/>
                                          </p:val>
                                        </p:tav>
                                      </p:tavLst>
                                    </p:anim>
                                    <p:anim calcmode="lin" valueType="num">
                                      <p:cBhvr additive="base">
                                        <p:cTn id="18" dur="850" fill="hold"/>
                                        <p:tgtEl>
                                          <p:spTgt spid="1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750"/>
                                        <p:tgtEl>
                                          <p:spTgt spid="71"/>
                                        </p:tgtEl>
                                      </p:cBhvr>
                                    </p:animEffect>
                                  </p:childTnLst>
                                </p:cTn>
                              </p:par>
                              <p:par>
                                <p:cTn id="22" presetID="63" presetClass="path" presetSubtype="0" decel="100000" fill="hold" grpId="1" nodeType="withEffect">
                                  <p:stCondLst>
                                    <p:cond delay="0"/>
                                  </p:stCondLst>
                                  <p:childTnLst>
                                    <p:animMotion origin="layout" path="M -0.02413 -1.47526E-6 L 3.952E-6 -1.47526E-6 " pathEditMode="relative" rAng="0" ptsTypes="AA">
                                      <p:cBhvr>
                                        <p:cTn id="23" dur="500" fill="hold"/>
                                        <p:tgtEl>
                                          <p:spTgt spid="71"/>
                                        </p:tgtEl>
                                        <p:attrNameLst>
                                          <p:attrName>ppt_x</p:attrName>
                                          <p:attrName>ppt_y</p:attrName>
                                        </p:attrNameLst>
                                      </p:cBhvr>
                                      <p:rCtr x="1200" y="0"/>
                                    </p:animMotion>
                                  </p:childTnLst>
                                </p:cTn>
                              </p:par>
                            </p:childTnLst>
                          </p:cTn>
                        </p:par>
                        <p:par>
                          <p:cTn id="24" fill="hold">
                            <p:stCondLst>
                              <p:cond delay="2050"/>
                            </p:stCondLst>
                            <p:childTnLst>
                              <p:par>
                                <p:cTn id="25" presetID="2" presetClass="entr" presetSubtype="2" decel="10000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850" fill="hold"/>
                                        <p:tgtEl>
                                          <p:spTgt spid="7"/>
                                        </p:tgtEl>
                                        <p:attrNameLst>
                                          <p:attrName>ppt_x</p:attrName>
                                        </p:attrNameLst>
                                      </p:cBhvr>
                                      <p:tavLst>
                                        <p:tav tm="0">
                                          <p:val>
                                            <p:strVal val="1+#ppt_w/2"/>
                                          </p:val>
                                        </p:tav>
                                        <p:tav tm="100000">
                                          <p:val>
                                            <p:strVal val="#ppt_x"/>
                                          </p:val>
                                        </p:tav>
                                      </p:tavLst>
                                    </p:anim>
                                    <p:anim calcmode="lin" valueType="num">
                                      <p:cBhvr additive="base">
                                        <p:cTn id="28" dur="850" fill="hold"/>
                                        <p:tgtEl>
                                          <p:spTgt spid="7"/>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63" presetClass="path" presetSubtype="0" decel="100000" fill="hold" grpId="1" nodeType="withEffect">
                                  <p:stCondLst>
                                    <p:cond delay="0"/>
                                  </p:stCondLst>
                                  <p:childTnLst>
                                    <p:animMotion origin="layout" path="M -0.02413 -1.47526E-6 L 2.02451E-6 -1.47526E-6 " pathEditMode="relative" rAng="0" ptsTypes="AA">
                                      <p:cBhvr>
                                        <p:cTn id="33" dur="500" fill="hold"/>
                                        <p:tgtEl>
                                          <p:spTgt spid="29"/>
                                        </p:tgtEl>
                                        <p:attrNameLst>
                                          <p:attrName>ppt_x</p:attrName>
                                          <p:attrName>ppt_y</p:attrName>
                                        </p:attrNameLst>
                                      </p:cBhvr>
                                      <p:rCtr x="1200" y="0"/>
                                    </p:animMotion>
                                  </p:childTnLst>
                                </p:cTn>
                              </p:par>
                            </p:childTnLst>
                          </p:cTn>
                        </p:par>
                        <p:par>
                          <p:cTn id="34" fill="hold">
                            <p:stCondLst>
                              <p:cond delay="2900"/>
                            </p:stCondLst>
                            <p:childTnLst>
                              <p:par>
                                <p:cTn id="35" presetID="2" presetClass="entr" presetSubtype="2" decel="10000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850" fill="hold"/>
                                        <p:tgtEl>
                                          <p:spTgt spid="20"/>
                                        </p:tgtEl>
                                        <p:attrNameLst>
                                          <p:attrName>ppt_x</p:attrName>
                                        </p:attrNameLst>
                                      </p:cBhvr>
                                      <p:tavLst>
                                        <p:tav tm="0">
                                          <p:val>
                                            <p:strVal val="1+#ppt_w/2"/>
                                          </p:val>
                                        </p:tav>
                                        <p:tav tm="100000">
                                          <p:val>
                                            <p:strVal val="#ppt_x"/>
                                          </p:val>
                                        </p:tav>
                                      </p:tavLst>
                                    </p:anim>
                                    <p:anim calcmode="lin" valueType="num">
                                      <p:cBhvr additive="base">
                                        <p:cTn id="38" dur="850" fill="hold"/>
                                        <p:tgtEl>
                                          <p:spTgt spid="20"/>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750"/>
                                        <p:tgtEl>
                                          <p:spTgt spid="59"/>
                                        </p:tgtEl>
                                      </p:cBhvr>
                                    </p:animEffect>
                                  </p:childTnLst>
                                </p:cTn>
                              </p:par>
                              <p:par>
                                <p:cTn id="42" presetID="63" presetClass="path" presetSubtype="0" decel="100000" fill="hold" grpId="1" nodeType="withEffect">
                                  <p:stCondLst>
                                    <p:cond delay="0"/>
                                  </p:stCondLst>
                                  <p:childTnLst>
                                    <p:animMotion origin="layout" path="M -0.02412 -1.47526E-6 L -1.7156E-6 -1.47526E-6 " pathEditMode="relative" rAng="0" ptsTypes="AA">
                                      <p:cBhvr>
                                        <p:cTn id="43" dur="500" fill="hold"/>
                                        <p:tgtEl>
                                          <p:spTgt spid="59"/>
                                        </p:tgtEl>
                                        <p:attrNameLst>
                                          <p:attrName>ppt_x</p:attrName>
                                          <p:attrName>ppt_y</p:attrName>
                                        </p:attrNameLst>
                                      </p:cBhvr>
                                      <p:rCtr x="1200" y="0"/>
                                    </p:animMotion>
                                  </p:childTnLst>
                                </p:cTn>
                              </p:par>
                            </p:childTnLst>
                          </p:cTn>
                        </p:par>
                        <p:par>
                          <p:cTn id="44" fill="hold">
                            <p:stCondLst>
                              <p:cond delay="3750"/>
                            </p:stCondLst>
                            <p:childTnLst>
                              <p:par>
                                <p:cTn id="45" presetID="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0" grpId="0" animBg="1"/>
      <p:bldP spid="70" grpId="1" animBg="1"/>
      <p:bldP spid="71" grpId="0" animBg="1"/>
      <p:bldP spid="71" grpId="1" animBg="1"/>
      <p:bldP spid="29" grpId="0" animBg="1"/>
      <p:bldP spid="29" grpId="1" animBg="1"/>
      <p:bldP spid="59" grpId="0" animBg="1"/>
      <p:bldP spid="5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Distribución</a:t>
            </a:r>
            <a:r>
              <a:rPr lang="en-US" dirty="0" smtClean="0"/>
              <a:t> de </a:t>
            </a:r>
            <a:r>
              <a:rPr lang="en-US" dirty="0" err="1" smtClean="0"/>
              <a:t>Aplicaciones</a:t>
            </a:r>
            <a:endParaRPr lang="en-US" dirty="0"/>
          </a:p>
        </p:txBody>
      </p:sp>
    </p:spTree>
    <p:extLst>
      <p:ext uri="{BB962C8B-B14F-4D97-AF65-F5344CB8AC3E}">
        <p14:creationId xmlns:p14="http://schemas.microsoft.com/office/powerpoint/2010/main" val="38063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backgroundMark x1="18235" y1="85870" x2="21339" y2="88417"/>
                        <a14:backgroundMark x1="24830" y1="88417" x2="67022" y2="87750"/>
                        <a14:backgroundMark x1="30165" y1="95088" x2="30165" y2="95088"/>
                      </a14:backgroundRemoval>
                    </a14:imgEffect>
                  </a14:imgLayer>
                </a14:imgProps>
              </a:ext>
              <a:ext uri="{28A0092B-C50C-407E-A947-70E740481C1C}">
                <a14:useLocalDpi xmlns:a14="http://schemas.microsoft.com/office/drawing/2010/main" val="0"/>
              </a:ext>
            </a:extLst>
          </a:blip>
          <a:stretch>
            <a:fillRect/>
          </a:stretch>
        </p:blipFill>
        <p:spPr>
          <a:xfrm>
            <a:off x="2875727" y="490302"/>
            <a:ext cx="3151493" cy="5043105"/>
          </a:xfrm>
          <a:prstGeom prst="rect">
            <a:avLst/>
          </a:prstGeom>
        </p:spPr>
      </p:pic>
      <p:sp>
        <p:nvSpPr>
          <p:cNvPr id="2" name="Title 1"/>
          <p:cNvSpPr>
            <a:spLocks noGrp="1"/>
          </p:cNvSpPr>
          <p:nvPr>
            <p:ph type="title"/>
          </p:nvPr>
        </p:nvSpPr>
        <p:spPr>
          <a:xfrm>
            <a:off x="179033" y="210772"/>
            <a:ext cx="8741880" cy="674749"/>
          </a:xfrm>
        </p:spPr>
        <p:txBody>
          <a:bodyPr>
            <a:normAutofit fontScale="90000"/>
          </a:bodyPr>
          <a:lstStyle/>
          <a:p>
            <a:pPr algn="l"/>
            <a:r>
              <a:rPr lang="en-US" dirty="0" smtClean="0"/>
              <a:t>Apps </a:t>
            </a:r>
            <a:r>
              <a:rPr lang="en-US" dirty="0" err="1" smtClean="0"/>
              <a:t>Privadas</a:t>
            </a:r>
            <a:r>
              <a:rPr lang="en-US" dirty="0" smtClean="0"/>
              <a:t> VS Apps </a:t>
            </a:r>
            <a:r>
              <a:rPr lang="en-US" dirty="0" err="1" smtClean="0"/>
              <a:t>Públicas</a:t>
            </a:r>
            <a:endParaRPr lang="en-US" dirty="0"/>
          </a:p>
        </p:txBody>
      </p:sp>
      <p:sp>
        <p:nvSpPr>
          <p:cNvPr id="4" name="TextBox 3"/>
          <p:cNvSpPr txBox="1"/>
          <p:nvPr/>
        </p:nvSpPr>
        <p:spPr>
          <a:xfrm>
            <a:off x="252374" y="969254"/>
            <a:ext cx="3195046" cy="3627391"/>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smtClean="0">
                <a:solidFill>
                  <a:schemeClr val="bg1">
                    <a:lumMod val="50000"/>
                  </a:schemeClr>
                </a:solidFill>
                <a:latin typeface="Segoe UI Light"/>
              </a:rPr>
              <a:t>Similitudes</a:t>
            </a:r>
            <a:endParaRPr lang="en-US" sz="2400" dirty="0">
              <a:solidFill>
                <a:schemeClr val="bg1">
                  <a:lumMod val="50000"/>
                </a:schemeClr>
              </a:solidFill>
              <a:latin typeface="Segoe UI Light"/>
            </a:endParaRPr>
          </a:p>
          <a:p>
            <a:pPr>
              <a:lnSpc>
                <a:spcPct val="90000"/>
              </a:lnSpc>
              <a:spcAft>
                <a:spcPts val="441"/>
              </a:spcAft>
              <a:buSzPct val="105000"/>
            </a:pP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Mismas</a:t>
            </a:r>
            <a:r>
              <a:rPr lang="en-US" sz="2000" dirty="0" smtClean="0">
                <a:solidFill>
                  <a:schemeClr val="bg1">
                    <a:lumMod val="50000"/>
                  </a:schemeClr>
                </a:solidFill>
                <a:latin typeface="Segoe UI Light"/>
              </a:rPr>
              <a:t> APIs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a:solidFill>
                  <a:schemeClr val="bg1">
                    <a:lumMod val="50000"/>
                  </a:schemeClr>
                </a:solidFill>
                <a:latin typeface="Segoe UI Light"/>
              </a:rPr>
              <a:t>(camera, BT, NFC)</a:t>
            </a: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El </a:t>
            </a:r>
            <a:r>
              <a:rPr lang="en-US" sz="2000" dirty="0" err="1" smtClean="0">
                <a:solidFill>
                  <a:schemeClr val="bg1">
                    <a:lumMod val="50000"/>
                  </a:schemeClr>
                </a:solidFill>
                <a:latin typeface="Segoe UI Light"/>
              </a:rPr>
              <a:t>mismo</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modelo</a:t>
            </a:r>
            <a:r>
              <a:rPr lang="en-US" sz="2000" dirty="0" smtClean="0">
                <a:solidFill>
                  <a:schemeClr val="bg1">
                    <a:lumMod val="50000"/>
                  </a:schemeClr>
                </a:solidFill>
                <a:latin typeface="Segoe UI Light"/>
              </a:rPr>
              <a:t> de </a:t>
            </a:r>
            <a:r>
              <a:rPr lang="en-US" sz="2000" dirty="0" err="1" smtClean="0">
                <a:solidFill>
                  <a:schemeClr val="bg1">
                    <a:lumMod val="50000"/>
                  </a:schemeClr>
                </a:solidFill>
                <a:latin typeface="Segoe UI Light"/>
              </a:rPr>
              <a:t>seguridad</a:t>
            </a:r>
            <a:r>
              <a:rPr lang="en-US" sz="2000" dirty="0" smtClean="0">
                <a:solidFill>
                  <a:schemeClr val="bg1">
                    <a:lumMod val="50000"/>
                  </a:schemeClr>
                </a:solidFill>
                <a:latin typeface="Segoe UI Light"/>
              </a:rPr>
              <a:t> en </a:t>
            </a:r>
            <a:r>
              <a:rPr lang="en-US" sz="2000" dirty="0" err="1" smtClean="0">
                <a:solidFill>
                  <a:schemeClr val="bg1">
                    <a:lumMod val="50000"/>
                  </a:schemeClr>
                </a:solidFill>
                <a:latin typeface="Segoe UI Light"/>
              </a:rPr>
              <a:t>las</a:t>
            </a:r>
            <a:r>
              <a:rPr lang="en-US" sz="2000" dirty="0" smtClean="0">
                <a:solidFill>
                  <a:schemeClr val="bg1">
                    <a:lumMod val="50000"/>
                  </a:schemeClr>
                </a:solidFill>
                <a:latin typeface="Segoe UI Light"/>
              </a:rPr>
              <a:t> Apps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Se </a:t>
            </a:r>
            <a:r>
              <a:rPr lang="en-US" sz="2000" dirty="0" err="1" smtClean="0">
                <a:solidFill>
                  <a:schemeClr val="bg1">
                    <a:lumMod val="50000"/>
                  </a:schemeClr>
                </a:solidFill>
                <a:latin typeface="Segoe UI Light"/>
              </a:rPr>
              <a:t>usan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las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mismas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herramientas</a:t>
            </a:r>
            <a:r>
              <a:rPr lang="en-US" sz="2000" dirty="0" smtClean="0">
                <a:solidFill>
                  <a:schemeClr val="bg1">
                    <a:lumMod val="50000"/>
                  </a:schemeClr>
                </a:solidFill>
                <a:latin typeface="Segoe UI Light"/>
              </a:rPr>
              <a:t> de </a:t>
            </a:r>
            <a:r>
              <a:rPr lang="en-US" sz="2000" dirty="0" err="1" smtClean="0">
                <a:solidFill>
                  <a:schemeClr val="bg1">
                    <a:lumMod val="50000"/>
                  </a:schemeClr>
                </a:solidFill>
                <a:latin typeface="Segoe UI Light"/>
              </a:rPr>
              <a:t>desarrollo</a:t>
            </a:r>
            <a:r>
              <a:rPr lang="en-US" sz="2000" dirty="0" smtClean="0">
                <a:solidFill>
                  <a:schemeClr val="bg1">
                    <a:lumMod val="50000"/>
                  </a:schemeClr>
                </a:solidFill>
                <a:latin typeface="Segoe UI Light"/>
              </a:rPr>
              <a:t> (C</a:t>
            </a:r>
            <a:r>
              <a:rPr lang="en-US" sz="2000" dirty="0">
                <a:solidFill>
                  <a:schemeClr val="bg1">
                    <a:lumMod val="50000"/>
                  </a:schemeClr>
                </a:solidFill>
                <a:latin typeface="Segoe UI Light"/>
              </a:rPr>
              <a:t>#, XAML, Visual Studio </a:t>
            </a:r>
            <a:r>
              <a:rPr lang="en-US" sz="2000" dirty="0" smtClean="0">
                <a:solidFill>
                  <a:schemeClr val="bg1">
                    <a:lumMod val="50000"/>
                  </a:schemeClr>
                </a:solidFill>
                <a:latin typeface="Segoe UI Light"/>
              </a:rPr>
              <a:t>2012)</a:t>
            </a:r>
            <a:endParaRPr lang="en-US" sz="2000" dirty="0">
              <a:solidFill>
                <a:schemeClr val="bg1">
                  <a:lumMod val="50000"/>
                </a:schemeClr>
              </a:solidFill>
              <a:latin typeface="Segoe UI Light"/>
            </a:endParaRPr>
          </a:p>
          <a:p>
            <a:pPr>
              <a:lnSpc>
                <a:spcPct val="90000"/>
              </a:lnSpc>
              <a:spcAft>
                <a:spcPts val="441"/>
              </a:spcAft>
            </a:pPr>
            <a:endParaRPr lang="en-US" sz="1600" dirty="0" err="1">
              <a:solidFill>
                <a:schemeClr val="bg1">
                  <a:lumMod val="50000"/>
                </a:schemeClr>
              </a:solidFill>
            </a:endParaRPr>
          </a:p>
        </p:txBody>
      </p:sp>
      <p:sp>
        <p:nvSpPr>
          <p:cNvPr id="16" name="TextBox 15"/>
          <p:cNvSpPr txBox="1"/>
          <p:nvPr/>
        </p:nvSpPr>
        <p:spPr>
          <a:xfrm>
            <a:off x="5514443" y="969254"/>
            <a:ext cx="3576162" cy="3631495"/>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err="1" smtClean="0">
                <a:solidFill>
                  <a:schemeClr val="bg1">
                    <a:lumMod val="50000"/>
                  </a:schemeClr>
                </a:solidFill>
                <a:latin typeface="Segoe UI Light"/>
              </a:rPr>
              <a:t>Diferencias</a:t>
            </a:r>
            <a:endParaRPr lang="en-US" sz="2400" dirty="0">
              <a:solidFill>
                <a:schemeClr val="bg1">
                  <a:lumMod val="50000"/>
                </a:schemeClr>
              </a:solidFill>
              <a:latin typeface="Segoe UI Light"/>
            </a:endParaRPr>
          </a:p>
          <a:p>
            <a:pPr marL="420167" indent="-420167">
              <a:lnSpc>
                <a:spcPct val="90000"/>
              </a:lnSpc>
              <a:spcAft>
                <a:spcPts val="441"/>
              </a:spcAft>
              <a:buSzPct val="105000"/>
              <a:buBlip>
                <a:blip r:embed="rId5"/>
              </a:buBlip>
            </a:pP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Creadas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por</a:t>
            </a:r>
            <a:r>
              <a:rPr lang="en-US" sz="2000" dirty="0" smtClean="0">
                <a:solidFill>
                  <a:schemeClr val="bg1">
                    <a:lumMod val="50000"/>
                  </a:schemeClr>
                </a:solidFill>
                <a:latin typeface="Segoe UI Light"/>
              </a:rPr>
              <a:t> y para la </a:t>
            </a:r>
            <a:r>
              <a:rPr lang="en-US" sz="2000" dirty="0" err="1" smtClean="0">
                <a:solidFill>
                  <a:schemeClr val="bg1">
                    <a:lumMod val="50000"/>
                  </a:schemeClr>
                </a:solidFill>
                <a:latin typeface="Segoe UI Light"/>
              </a:rPr>
              <a:t>empresa</a:t>
            </a:r>
            <a:endParaRPr lang="en-US" sz="2000" dirty="0" smtClean="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Disponibles</a:t>
            </a:r>
            <a:r>
              <a:rPr lang="en-US" sz="2000" dirty="0" smtClean="0">
                <a:solidFill>
                  <a:schemeClr val="bg1">
                    <a:lumMod val="50000"/>
                  </a:schemeClr>
                </a:solidFill>
                <a:latin typeface="Segoe UI Light"/>
              </a:rPr>
              <a:t> para </a:t>
            </a:r>
            <a:r>
              <a:rPr lang="en-US" sz="2000" dirty="0" err="1" smtClean="0">
                <a:solidFill>
                  <a:schemeClr val="bg1">
                    <a:lumMod val="50000"/>
                  </a:schemeClr>
                </a:solidFill>
                <a:latin typeface="Segoe UI Light"/>
              </a:rPr>
              <a:t>empleados</a:t>
            </a:r>
            <a:r>
              <a:rPr lang="en-US" sz="2000" dirty="0" smtClean="0">
                <a:solidFill>
                  <a:schemeClr val="bg1">
                    <a:lumMod val="50000"/>
                  </a:schemeClr>
                </a:solidFill>
                <a:latin typeface="Segoe UI Light"/>
              </a:rPr>
              <a:t> de la </a:t>
            </a:r>
            <a:r>
              <a:rPr lang="en-US" sz="2000" dirty="0" err="1" smtClean="0">
                <a:solidFill>
                  <a:schemeClr val="bg1">
                    <a:lumMod val="50000"/>
                  </a:schemeClr>
                </a:solidFill>
                <a:latin typeface="Segoe UI Light"/>
              </a:rPr>
              <a:t>empresa</a:t>
            </a:r>
            <a:r>
              <a:rPr lang="en-US" sz="2000" dirty="0" smtClean="0">
                <a:solidFill>
                  <a:schemeClr val="bg1">
                    <a:lumMod val="50000"/>
                  </a:schemeClr>
                </a:solidFill>
                <a:latin typeface="Segoe UI Light"/>
              </a:rPr>
              <a:t> y partners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No se </a:t>
            </a:r>
            <a:r>
              <a:rPr lang="en-US" sz="2000" dirty="0" err="1" smtClean="0">
                <a:solidFill>
                  <a:schemeClr val="bg1">
                    <a:lumMod val="50000"/>
                  </a:schemeClr>
                </a:solidFill>
                <a:latin typeface="Segoe UI Light"/>
              </a:rPr>
              <a:t>distribuyen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mediante</a:t>
            </a:r>
            <a:r>
              <a:rPr lang="en-US" sz="2000" dirty="0" smtClean="0">
                <a:solidFill>
                  <a:schemeClr val="bg1">
                    <a:lumMod val="50000"/>
                  </a:schemeClr>
                </a:solidFill>
                <a:latin typeface="Segoe UI Light"/>
              </a:rPr>
              <a:t> la Store</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No </a:t>
            </a:r>
            <a:r>
              <a:rPr lang="en-US" sz="2000" dirty="0" err="1" smtClean="0">
                <a:solidFill>
                  <a:schemeClr val="bg1">
                    <a:lumMod val="50000"/>
                  </a:schemeClr>
                </a:solidFill>
                <a:latin typeface="Segoe UI Light"/>
              </a:rPr>
              <a:t>requiren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pasar</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certificación</a:t>
            </a:r>
            <a:endParaRPr lang="en-US" sz="2000" dirty="0">
              <a:solidFill>
                <a:schemeClr val="bg1">
                  <a:lumMod val="50000"/>
                </a:schemeClr>
              </a:solidFill>
              <a:latin typeface="Segoe UI Light"/>
            </a:endParaRPr>
          </a:p>
        </p:txBody>
      </p:sp>
      <p:pic>
        <p:nvPicPr>
          <p:cNvPr id="5" name="Picture 4"/>
          <p:cNvPicPr>
            <a:picLocks noChangeAspect="1"/>
          </p:cNvPicPr>
          <p:nvPr/>
        </p:nvPicPr>
        <p:blipFill>
          <a:blip r:embed="rId6"/>
          <a:stretch>
            <a:fillRect/>
          </a:stretch>
        </p:blipFill>
        <p:spPr>
          <a:xfrm>
            <a:off x="3606915" y="1608728"/>
            <a:ext cx="1689116" cy="2806252"/>
          </a:xfrm>
          <a:prstGeom prst="rect">
            <a:avLst/>
          </a:prstGeom>
        </p:spPr>
      </p:pic>
    </p:spTree>
    <p:extLst>
      <p:ext uri="{BB962C8B-B14F-4D97-AF65-F5344CB8AC3E}">
        <p14:creationId xmlns:p14="http://schemas.microsoft.com/office/powerpoint/2010/main" val="2202878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Beneficios</a:t>
            </a:r>
            <a:r>
              <a:rPr lang="en-US" sz="3200" dirty="0" smtClean="0"/>
              <a:t> en el </a:t>
            </a:r>
            <a:r>
              <a:rPr lang="en-US" sz="3200" dirty="0" err="1" smtClean="0"/>
              <a:t>desarrollo</a:t>
            </a:r>
            <a:r>
              <a:rPr lang="en-US" sz="3200" dirty="0" smtClean="0"/>
              <a:t> de </a:t>
            </a:r>
            <a:r>
              <a:rPr lang="en-US" sz="3200" dirty="0" err="1" smtClean="0"/>
              <a:t>Aplicaciones</a:t>
            </a:r>
            <a:r>
              <a:rPr lang="en-US" sz="3200" dirty="0" smtClean="0"/>
              <a:t> </a:t>
            </a:r>
            <a:r>
              <a:rPr lang="en-US" sz="3200" dirty="0" err="1" smtClean="0"/>
              <a:t>privadas</a:t>
            </a:r>
            <a:endParaRPr lang="en-US" sz="3200" dirty="0"/>
          </a:p>
        </p:txBody>
      </p:sp>
      <p:sp>
        <p:nvSpPr>
          <p:cNvPr id="13" name="Text Placeholder 6"/>
          <p:cNvSpPr txBox="1">
            <a:spLocks/>
          </p:cNvSpPr>
          <p:nvPr/>
        </p:nvSpPr>
        <p:spPr>
          <a:xfrm>
            <a:off x="1276266" y="1317357"/>
            <a:ext cx="6802953" cy="3315951"/>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No require </a:t>
            </a:r>
            <a:r>
              <a:rPr lang="en-US" sz="2400" dirty="0" err="1" smtClean="0">
                <a:solidFill>
                  <a:schemeClr val="bg1">
                    <a:lumMod val="50000"/>
                  </a:schemeClr>
                </a:solidFill>
                <a:latin typeface="Segoe UI Light"/>
              </a:rPr>
              <a:t>pasar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certificación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ni</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tampoco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distribuirse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la Store </a:t>
            </a:r>
          </a:p>
          <a:p>
            <a:pPr defTabSz="685752">
              <a:lnSpc>
                <a:spcPct val="90000"/>
              </a:lnSpc>
              <a:spcAft>
                <a:spcPts val="441"/>
              </a:spcAft>
              <a:buSzPct val="105000"/>
            </a:pPr>
            <a:r>
              <a:rPr lang="en-US" sz="2400" dirty="0" smtClean="0">
                <a:solidFill>
                  <a:schemeClr val="bg1">
                    <a:lumMod val="50000"/>
                  </a:schemeClr>
                </a:solidFill>
                <a:latin typeface="Segoe UI Light"/>
              </a:rPr>
              <a:t>Se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distribuir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de </a:t>
            </a:r>
            <a:r>
              <a:rPr lang="en-US" sz="2400" dirty="0" err="1" smtClean="0">
                <a:solidFill>
                  <a:schemeClr val="bg1">
                    <a:lumMod val="50000"/>
                  </a:schemeClr>
                </a:solidFill>
                <a:latin typeface="Segoe UI Light"/>
              </a:rPr>
              <a:t>manera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privada</a:t>
            </a:r>
            <a:endParaRPr lang="en-US" sz="2400" dirty="0">
              <a:solidFill>
                <a:schemeClr val="bg1">
                  <a:lumMod val="50000"/>
                </a:schemeClr>
              </a:solidFill>
              <a:latin typeface="Segoe UI Light"/>
            </a:endParaRPr>
          </a:p>
          <a:p>
            <a:pPr defTabSz="685752">
              <a:lnSpc>
                <a:spcPct val="90000"/>
              </a:lnSpc>
              <a:spcAft>
                <a:spcPts val="441"/>
              </a:spcAft>
              <a:buSzPct val="105000"/>
            </a:pPr>
            <a:r>
              <a:rPr lang="en-US" sz="2400" dirty="0" smtClean="0">
                <a:solidFill>
                  <a:schemeClr val="bg1">
                    <a:lumMod val="50000"/>
                  </a:schemeClr>
                </a:solidFill>
                <a:latin typeface="Segoe UI Light"/>
              </a:rPr>
              <a:t>Se </a:t>
            </a:r>
            <a:r>
              <a:rPr lang="en-US" sz="2400" dirty="0" err="1" smtClean="0">
                <a:solidFill>
                  <a:schemeClr val="bg1">
                    <a:lumMod val="50000"/>
                  </a:schemeClr>
                </a:solidFill>
                <a:latin typeface="Segoe UI Light"/>
              </a:rPr>
              <a:t>tiene</a:t>
            </a:r>
            <a:r>
              <a:rPr lang="en-US" sz="2400" dirty="0" smtClean="0">
                <a:solidFill>
                  <a:schemeClr val="bg1">
                    <a:lumMod val="50000"/>
                  </a:schemeClr>
                </a:solidFill>
                <a:latin typeface="Segoe UI Light"/>
              </a:rPr>
              <a:t> control de </a:t>
            </a:r>
            <a:r>
              <a:rPr lang="en-US" sz="2400" dirty="0" err="1" smtClean="0">
                <a:solidFill>
                  <a:schemeClr val="bg1">
                    <a:lumMod val="50000"/>
                  </a:schemeClr>
                </a:solidFill>
                <a:latin typeface="Segoe UI Light"/>
              </a:rPr>
              <a:t>que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teléfonos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ejecutar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a:t>
            </a:r>
            <a:endParaRPr lang="en-US" sz="2400" dirty="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Actualizaciones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rápidas</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manera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muy</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sencilla</a:t>
            </a:r>
            <a:endParaRPr lang="en-US" sz="2400" dirty="0" smtClean="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Posibilidad</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agruparlas</a:t>
            </a:r>
            <a:r>
              <a:rPr lang="en-US" sz="2400" dirty="0" smtClean="0">
                <a:solidFill>
                  <a:schemeClr val="bg1">
                    <a:lumMod val="50000"/>
                  </a:schemeClr>
                </a:solidFill>
                <a:latin typeface="Segoe UI Light"/>
              </a:rPr>
              <a:t> en un Company Hub </a:t>
            </a:r>
            <a:r>
              <a:rPr lang="en-US" sz="2400" dirty="0" err="1" smtClean="0">
                <a:solidFill>
                  <a:schemeClr val="bg1">
                    <a:lumMod val="50000"/>
                  </a:schemeClr>
                </a:solidFill>
                <a:latin typeface="Segoe UI Light"/>
              </a:rPr>
              <a:t>donde</a:t>
            </a:r>
            <a:r>
              <a:rPr lang="en-US" sz="2400" dirty="0" smtClean="0">
                <a:solidFill>
                  <a:schemeClr val="bg1">
                    <a:lumMod val="50000"/>
                  </a:schemeClr>
                </a:solidFill>
                <a:latin typeface="Segoe UI Light"/>
              </a:rPr>
              <a:t> el </a:t>
            </a:r>
            <a:r>
              <a:rPr lang="en-US" sz="2400" dirty="0" err="1" smtClean="0">
                <a:solidFill>
                  <a:schemeClr val="bg1">
                    <a:lumMod val="50000"/>
                  </a:schemeClr>
                </a:solidFill>
                <a:latin typeface="Segoe UI Light"/>
              </a:rPr>
              <a:t>empleado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podrá</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encontrarlas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disponibles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junto</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noticias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alertas</a:t>
            </a:r>
            <a:r>
              <a:rPr lang="en-US" sz="2400" dirty="0" smtClean="0">
                <a:solidFill>
                  <a:schemeClr val="bg1">
                    <a:lumMod val="50000"/>
                  </a:schemeClr>
                </a:solidFill>
                <a:latin typeface="Segoe UI Light"/>
              </a:rPr>
              <a:t>, etc.</a:t>
            </a:r>
            <a:endParaRPr lang="en-US" sz="2400" dirty="0">
              <a:solidFill>
                <a:schemeClr val="bg1">
                  <a:lumMod val="50000"/>
                </a:schemeClr>
              </a:solidFill>
              <a:latin typeface="Segoe UI Light"/>
            </a:endParaRPr>
          </a:p>
        </p:txBody>
      </p:sp>
    </p:spTree>
    <p:extLst>
      <p:ext uri="{BB962C8B-B14F-4D97-AF65-F5344CB8AC3E}">
        <p14:creationId xmlns:p14="http://schemas.microsoft.com/office/powerpoint/2010/main" val="5659333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err="1" smtClean="0"/>
              <a:t>Distribución</a:t>
            </a:r>
            <a:r>
              <a:rPr lang="en-US" sz="4000" dirty="0" smtClean="0"/>
              <a:t> </a:t>
            </a:r>
            <a:r>
              <a:rPr lang="en-US" sz="4000" dirty="0" err="1" smtClean="0"/>
              <a:t>Empresarial</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2º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5349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4&quot;/&gt;&lt;lineCharCount val=&quot;9&quot;/&gt;&lt;lineCharCount val=&quot;11&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49&quot;/&gt;&lt;lineCharCount val=&quot;20&quot;/&gt;&lt;lineCharCount val=&quot;49&quot;/&gt;&lt;lineCharCount val=&quot;23&quot;/&gt;&lt;lineCharCount val=&quot;16&quot;/&gt;&lt;lineCharCount val=&quot;27&quot;/&gt;&lt;lineCharCount val=&quot;24&quot;/&gt;&lt;lineCharCount val=&quot;23&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47&quot;/&gt;&lt;lineCharCount val=&quot;57&quot;/&gt;&lt;lineCharCount val=&quot;42&quot;/&gt;&lt;lineCharCount val=&quot;58&quot;/&gt;&lt;lineCharCount val=&quot;14&quot;/&gt;&lt;lineCharCount val=&quot;53&quot;/&gt;&lt;lineCharCount val=&quot;56&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8547</TotalTime>
  <Words>1995</Words>
  <Application>Microsoft Office PowerPoint</Application>
  <PresentationFormat>Presentación en pantalla (16:9)</PresentationFormat>
  <Paragraphs>335</Paragraphs>
  <Slides>49</Slides>
  <Notes>32</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49</vt:i4>
      </vt:variant>
    </vt:vector>
  </HeadingPairs>
  <TitlesOfParts>
    <vt:vector size="64" baseType="lpstr">
      <vt:lpstr>ＭＳ Ｐゴシック</vt:lpstr>
      <vt:lpstr>Aller</vt:lpstr>
      <vt:lpstr>Aller Light</vt:lpstr>
      <vt:lpstr>Arial</vt:lpstr>
      <vt:lpstr>Bebas</vt:lpstr>
      <vt:lpstr>Calibri</vt:lpstr>
      <vt:lpstr>Consolas</vt:lpstr>
      <vt:lpstr>Nokia Pure Text</vt:lpstr>
      <vt:lpstr>Segoe</vt:lpstr>
      <vt:lpstr>Segoe Light</vt:lpstr>
      <vt:lpstr>Segoe UI</vt:lpstr>
      <vt:lpstr>Segoe UI Light</vt:lpstr>
      <vt:lpstr>Segoe WP Light</vt:lpstr>
      <vt:lpstr>Light Orange Theme</vt:lpstr>
      <vt:lpstr>Tema de Office</vt:lpstr>
      <vt:lpstr>Windows Phone y el sector empresarial</vt:lpstr>
      <vt:lpstr>Índice</vt:lpstr>
      <vt:lpstr>Presentación de PowerPoint</vt:lpstr>
      <vt:lpstr>Presentación de PowerPoint</vt:lpstr>
      <vt:lpstr>¿Porque Windows Phone es una gran elección a nivel empresarial?</vt:lpstr>
      <vt:lpstr>Distribución de Aplicaciones</vt:lpstr>
      <vt:lpstr>Apps Privadas VS Apps Públicas</vt:lpstr>
      <vt:lpstr>Beneficios en el desarrollo de Aplicaciones privadas</vt:lpstr>
      <vt:lpstr>Presentación de PowerPoint</vt:lpstr>
      <vt:lpstr>Gestionado vs administrado</vt:lpstr>
      <vt:lpstr>Sistema de inscripción</vt:lpstr>
      <vt:lpstr>Opciones disponibles</vt:lpstr>
      <vt:lpstr>Distribución de Aplicaciones Administrado</vt:lpstr>
      <vt:lpstr>Distribución de Aplicaciones. Administrado.</vt:lpstr>
      <vt:lpstr>Application Enrollment Token</vt:lpstr>
      <vt:lpstr>Distribución empresarial. Administrado.</vt:lpstr>
      <vt:lpstr>¿Cómo crear un el AET?</vt:lpstr>
      <vt:lpstr>Windows Phone Dev Center</vt:lpstr>
      <vt:lpstr>Obtener el certificado</vt:lpstr>
      <vt:lpstr>Obtener el archivo .pfx</vt:lpstr>
      <vt:lpstr>El certificado empresarial</vt:lpstr>
      <vt:lpstr>Generando el archivo AET</vt:lpstr>
      <vt:lpstr>Generando el archivo AET</vt:lpstr>
      <vt:lpstr>Application Enrollment Token (AET)</vt:lpstr>
      <vt:lpstr>El archivo AET en el teléfono</vt:lpstr>
      <vt:lpstr>Preparando las Apps</vt:lpstr>
      <vt:lpstr>Firmando Aplicaciones</vt:lpstr>
      <vt:lpstr>Presentación de PowerPoint</vt:lpstr>
      <vt:lpstr>Presentación de PowerPoint</vt:lpstr>
      <vt:lpstr>¿Company Hub?</vt:lpstr>
      <vt:lpstr>Funcionalidad del Company Hub</vt:lpstr>
      <vt:lpstr>Company Hub. Limitaciones.</vt:lpstr>
      <vt:lpstr>Creando un Company Hub</vt:lpstr>
      <vt:lpstr>Creando un Company Hub. Componentes.</vt:lpstr>
      <vt:lpstr>Company Hub. Componentes. El Servidor.</vt:lpstr>
      <vt:lpstr>Company Hub. Componentes. El Cliente.</vt:lpstr>
      <vt:lpstr>Company Hub. API.</vt:lpstr>
      <vt:lpstr>Company Hub. Instalando Apps.</vt:lpstr>
      <vt:lpstr>Company Hub. Buscando Apps.</vt:lpstr>
      <vt:lpstr>Company Hub. Lanzando Apps.</vt:lpstr>
      <vt:lpstr>Presentación de PowerPoint</vt:lpstr>
      <vt:lpstr>Distribución de Aplicaciones Administrado</vt:lpstr>
      <vt:lpstr>Distribución de Aplicaciones. Gestionada.</vt:lpstr>
      <vt:lpstr>Presentación de PowerPoint</vt:lpstr>
      <vt:lpstr>Conclusiones I</vt:lpstr>
      <vt:lpstr>Conclusiones II</vt:lpstr>
      <vt:lpstr>Preguntas y respuestas.</vt:lpstr>
      <vt:lpstr>Contacto</vt:lpstr>
      <vt:lpstr>Windows Phone y el sector empresarial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469</cp:revision>
  <dcterms:created xsi:type="dcterms:W3CDTF">2012-03-13T13:53:28Z</dcterms:created>
  <dcterms:modified xsi:type="dcterms:W3CDTF">2013-10-05T10:26:13Z</dcterms:modified>
</cp:coreProperties>
</file>